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20" r:id="rId4"/>
  </p:sldMasterIdLst>
  <p:notesMasterIdLst>
    <p:notesMasterId r:id="rId35"/>
  </p:notesMasterIdLst>
  <p:handoutMasterIdLst>
    <p:handoutMasterId r:id="rId36"/>
  </p:handoutMasterIdLst>
  <p:sldIdLst>
    <p:sldId id="1621" r:id="rId5"/>
    <p:sldId id="1622" r:id="rId6"/>
    <p:sldId id="1613" r:id="rId7"/>
    <p:sldId id="1623" r:id="rId8"/>
    <p:sldId id="1604" r:id="rId9"/>
    <p:sldId id="1620" r:id="rId10"/>
    <p:sldId id="1614" r:id="rId11"/>
    <p:sldId id="1615" r:id="rId12"/>
    <p:sldId id="1648" r:id="rId13"/>
    <p:sldId id="1630" r:id="rId14"/>
    <p:sldId id="1616" r:id="rId15"/>
    <p:sldId id="1645" r:id="rId16"/>
    <p:sldId id="1628" r:id="rId17"/>
    <p:sldId id="1653" r:id="rId18"/>
    <p:sldId id="1654" r:id="rId19"/>
    <p:sldId id="1629" r:id="rId20"/>
    <p:sldId id="1631" r:id="rId21"/>
    <p:sldId id="1647" r:id="rId22"/>
    <p:sldId id="1634" r:id="rId23"/>
    <p:sldId id="1649" r:id="rId24"/>
    <p:sldId id="1635" r:id="rId25"/>
    <p:sldId id="1637" r:id="rId26"/>
    <p:sldId id="1638" r:id="rId27"/>
    <p:sldId id="1639" r:id="rId28"/>
    <p:sldId id="1640" r:id="rId29"/>
    <p:sldId id="1641" r:id="rId30"/>
    <p:sldId id="1642" r:id="rId31"/>
    <p:sldId id="1643" r:id="rId32"/>
    <p:sldId id="1650" r:id="rId33"/>
    <p:sldId id="1651" r:id="rId34"/>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F1CCAD"/>
    <a:srgbClr val="FF7C80"/>
    <a:srgbClr val="99FF33"/>
    <a:srgbClr val="008000"/>
    <a:srgbClr val="82FF05"/>
    <a:srgbClr val="009900"/>
    <a:srgbClr val="FF9900"/>
    <a:srgbClr val="339933"/>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8" autoAdjust="0"/>
    <p:restoredTop sz="96990" autoAdjust="0"/>
  </p:normalViewPr>
  <p:slideViewPr>
    <p:cSldViewPr>
      <p:cViewPr>
        <p:scale>
          <a:sx n="80" d="100"/>
          <a:sy n="80" d="100"/>
        </p:scale>
        <p:origin x="-1386" y="-276"/>
      </p:cViewPr>
      <p:guideLst>
        <p:guide orient="horz" pos="2160"/>
        <p:guide pos="3121"/>
      </p:guideLst>
    </p:cSldViewPr>
  </p:slideViewPr>
  <p:outlineViewPr>
    <p:cViewPr>
      <p:scale>
        <a:sx n="33" d="100"/>
        <a:sy n="33" d="100"/>
      </p:scale>
      <p:origin x="0" y="1329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928" y="-96"/>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2"/>
            <a:ext cx="2918621" cy="493237"/>
          </a:xfrm>
          <a:prstGeom prst="rect">
            <a:avLst/>
          </a:prstGeom>
        </p:spPr>
        <p:txBody>
          <a:bodyPr vert="horz" lIns="90596" tIns="45298" rIns="90596" bIns="45298" rtlCol="0"/>
          <a:lstStyle>
            <a:lvl1pPr algn="l" fontAlgn="auto">
              <a:spcBef>
                <a:spcPts val="0"/>
              </a:spcBef>
              <a:spcAft>
                <a:spcPts val="0"/>
              </a:spcAft>
              <a:defRPr sz="1200">
                <a:latin typeface="+mn-lt"/>
                <a:ea typeface="+mn-ea"/>
              </a:defRPr>
            </a:lvl1pPr>
          </a:lstStyle>
          <a:p>
            <a:pPr>
              <a:defRPr/>
            </a:pPr>
            <a:endParaRPr lang="ja-JP" altLang="en-US"/>
          </a:p>
        </p:txBody>
      </p:sp>
      <p:sp>
        <p:nvSpPr>
          <p:cNvPr id="4" name="フッター プレースホルダ 3"/>
          <p:cNvSpPr>
            <a:spLocks noGrp="1"/>
          </p:cNvSpPr>
          <p:nvPr>
            <p:ph type="ftr" sz="quarter" idx="2"/>
          </p:nvPr>
        </p:nvSpPr>
        <p:spPr>
          <a:xfrm>
            <a:off x="6" y="9371506"/>
            <a:ext cx="2918621" cy="493236"/>
          </a:xfrm>
          <a:prstGeom prst="rect">
            <a:avLst/>
          </a:prstGeom>
        </p:spPr>
        <p:txBody>
          <a:bodyPr vert="horz" lIns="90596" tIns="45298" rIns="90596" bIns="45298" rtlCol="0" anchor="b"/>
          <a:lstStyle>
            <a:lvl1pPr algn="l" fontAlgn="auto">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xmlns="" val="24056432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2"/>
            <a:ext cx="2918621" cy="493237"/>
          </a:xfrm>
          <a:prstGeom prst="rect">
            <a:avLst/>
          </a:prstGeom>
        </p:spPr>
        <p:txBody>
          <a:bodyPr vert="horz" lIns="90596" tIns="45298" rIns="90596" bIns="4529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5577" y="2"/>
            <a:ext cx="2918621" cy="493237"/>
          </a:xfrm>
          <a:prstGeom prst="rect">
            <a:avLst/>
          </a:prstGeom>
        </p:spPr>
        <p:txBody>
          <a:bodyPr vert="horz" lIns="90596" tIns="45298" rIns="90596" bIns="45298" rtlCol="0"/>
          <a:lstStyle>
            <a:lvl1pPr algn="r" fontAlgn="auto">
              <a:spcBef>
                <a:spcPts val="0"/>
              </a:spcBef>
              <a:spcAft>
                <a:spcPts val="0"/>
              </a:spcAft>
              <a:defRPr sz="1200">
                <a:latin typeface="+mn-lt"/>
                <a:ea typeface="+mn-ea"/>
              </a:defRPr>
            </a:lvl1pPr>
          </a:lstStyle>
          <a:p>
            <a:pPr>
              <a:defRPr/>
            </a:pPr>
            <a:fld id="{4A0DF433-325F-41D2-AF76-48B9F7F175D3}" type="datetime1">
              <a:rPr lang="ja-JP" altLang="en-US" smtClean="0"/>
              <a:pPr>
                <a:defRPr/>
              </a:pPr>
              <a:t>2017/11/6</a:t>
            </a:fld>
            <a:endParaRPr lang="ja-JP" altLang="en-US"/>
          </a:p>
        </p:txBody>
      </p:sp>
      <p:sp>
        <p:nvSpPr>
          <p:cNvPr id="4" name="スライド イメージ プレースホルダ 3"/>
          <p:cNvSpPr>
            <a:spLocks noGrp="1" noRot="1" noChangeAspect="1"/>
          </p:cNvSpPr>
          <p:nvPr>
            <p:ph type="sldImg" idx="2"/>
          </p:nvPr>
        </p:nvSpPr>
        <p:spPr>
          <a:xfrm>
            <a:off x="696913" y="741363"/>
            <a:ext cx="5341937" cy="3697287"/>
          </a:xfrm>
          <a:prstGeom prst="rect">
            <a:avLst/>
          </a:prstGeom>
          <a:noFill/>
          <a:ln w="12700">
            <a:solidFill>
              <a:prstClr val="black"/>
            </a:solidFill>
          </a:ln>
        </p:spPr>
        <p:txBody>
          <a:bodyPr vert="horz" lIns="90596" tIns="45298" rIns="90596" bIns="45298" rtlCol="0" anchor="ctr"/>
          <a:lstStyle/>
          <a:p>
            <a:pPr lvl="0"/>
            <a:endParaRPr lang="ja-JP" altLang="en-US" noProof="0"/>
          </a:p>
        </p:txBody>
      </p:sp>
      <p:sp>
        <p:nvSpPr>
          <p:cNvPr id="5" name="ノート プレースホルダ 4"/>
          <p:cNvSpPr>
            <a:spLocks noGrp="1"/>
          </p:cNvSpPr>
          <p:nvPr>
            <p:ph type="body" sz="quarter" idx="3"/>
          </p:nvPr>
        </p:nvSpPr>
        <p:spPr>
          <a:xfrm>
            <a:off x="673892" y="4686538"/>
            <a:ext cx="5387982" cy="4439132"/>
          </a:xfrm>
          <a:prstGeom prst="rect">
            <a:avLst/>
          </a:prstGeom>
        </p:spPr>
        <p:txBody>
          <a:bodyPr vert="horz" lIns="90596" tIns="45298" rIns="90596" bIns="4529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6" y="9371506"/>
            <a:ext cx="2918621" cy="493236"/>
          </a:xfrm>
          <a:prstGeom prst="rect">
            <a:avLst/>
          </a:prstGeom>
        </p:spPr>
        <p:txBody>
          <a:bodyPr vert="horz" lIns="90596" tIns="45298" rIns="90596" bIns="4529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5577" y="9371506"/>
            <a:ext cx="2918621" cy="493236"/>
          </a:xfrm>
          <a:prstGeom prst="rect">
            <a:avLst/>
          </a:prstGeom>
        </p:spPr>
        <p:txBody>
          <a:bodyPr vert="horz" lIns="90596" tIns="45298" rIns="90596" bIns="45298" rtlCol="0" anchor="b"/>
          <a:lstStyle>
            <a:lvl1pPr algn="r" fontAlgn="auto">
              <a:spcBef>
                <a:spcPts val="0"/>
              </a:spcBef>
              <a:spcAft>
                <a:spcPts val="0"/>
              </a:spcAft>
              <a:defRPr sz="1200">
                <a:latin typeface="+mn-lt"/>
                <a:ea typeface="+mn-ea"/>
              </a:defRPr>
            </a:lvl1pPr>
          </a:lstStyle>
          <a:p>
            <a:pPr>
              <a:defRPr/>
            </a:pPr>
            <a:fld id="{B585D994-854A-427C-95D2-4279922834B2}" type="slidenum">
              <a:rPr lang="ja-JP" altLang="en-US"/>
              <a:pPr>
                <a:defRPr/>
              </a:pPr>
              <a:t>&lt;#&gt;</a:t>
            </a:fld>
            <a:endParaRPr lang="ja-JP" altLang="en-US"/>
          </a:p>
        </p:txBody>
      </p:sp>
    </p:spTree>
    <p:extLst>
      <p:ext uri="{BB962C8B-B14F-4D97-AF65-F5344CB8AC3E}">
        <p14:creationId xmlns:p14="http://schemas.microsoft.com/office/powerpoint/2010/main" xmlns="" val="8490466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xfrm>
            <a:off x="696913" y="736600"/>
            <a:ext cx="5348287" cy="3702050"/>
          </a:xfrm>
          <a:ln/>
        </p:spPr>
      </p:sp>
      <p:sp>
        <p:nvSpPr>
          <p:cNvPr id="74756" name="Rectangle 3"/>
          <p:cNvSpPr>
            <a:spLocks noGrp="1" noChangeArrowheads="1"/>
          </p:cNvSpPr>
          <p:nvPr>
            <p:ph type="body" idx="1"/>
          </p:nvPr>
        </p:nvSpPr>
        <p:spPr>
          <a:xfrm>
            <a:off x="896953" y="4688116"/>
            <a:ext cx="4941863" cy="444228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741363"/>
            <a:ext cx="5341937"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 xmlns:p14="http://schemas.microsoft.com/office/powerpoint/2010/main" val="285828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0BDD3E6-F509-400C-864D-95F7EC529548}" type="datetime1">
              <a:rPr lang="ja-JP" altLang="en-US" smtClean="0">
                <a:solidFill>
                  <a:prstClr val="black">
                    <a:tint val="75000"/>
                  </a:prstClr>
                </a:solidFill>
              </a:rPr>
              <a:pPr/>
              <a:t>2017/11/6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D1C19D9-5E7B-4379-BE51-4CD37D5B92C1}" type="datetime1">
              <a:rPr lang="ja-JP" altLang="en-US" smtClean="0">
                <a:solidFill>
                  <a:prstClr val="black">
                    <a:tint val="75000"/>
                  </a:prstClr>
                </a:solidFill>
              </a:rPr>
              <a:pPr/>
              <a:t>2017/11/6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76" y="274639"/>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C108787-B7ED-42A3-A799-CC77E2BD7F84}" type="datetime1">
              <a:rPr lang="ja-JP" altLang="en-US" smtClean="0">
                <a:solidFill>
                  <a:prstClr val="black">
                    <a:tint val="75000"/>
                  </a:prstClr>
                </a:solidFill>
              </a:rPr>
              <a:pPr/>
              <a:t>2017/11/6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CAD93B-568C-4D4E-848B-D03033B9619B}" type="datetime1">
              <a:rPr lang="ja-JP" altLang="en-US" smtClean="0">
                <a:solidFill>
                  <a:prstClr val="black">
                    <a:tint val="75000"/>
                  </a:prstClr>
                </a:solidFill>
              </a:rPr>
              <a:pPr/>
              <a:t>2017/11/6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3753BE6-43D8-441D-A956-1C7754384C04}" type="datetime1">
              <a:rPr lang="ja-JP" altLang="en-US" smtClean="0">
                <a:solidFill>
                  <a:prstClr val="black">
                    <a:tint val="75000"/>
                  </a:prstClr>
                </a:solidFill>
              </a:rPr>
              <a:pPr/>
              <a:t>2017/11/6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6C97576-128F-4E8E-ADEF-3C41E3FC5452}" type="datetime1">
              <a:rPr lang="ja-JP" altLang="en-US" smtClean="0">
                <a:solidFill>
                  <a:prstClr val="black">
                    <a:tint val="75000"/>
                  </a:prstClr>
                </a:solidFill>
              </a:rPr>
              <a:pPr/>
              <a:t>2017/11/6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21FA582-EB0E-4472-97BF-CC025B9F2254}" type="datetime1">
              <a:rPr lang="ja-JP" altLang="en-US" smtClean="0">
                <a:solidFill>
                  <a:prstClr val="black">
                    <a:tint val="75000"/>
                  </a:prstClr>
                </a:solidFill>
              </a:rPr>
              <a:pPr/>
              <a:t>2017/11/6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1ED52D1-4260-4914-8801-8C14FBBB9316}" type="datetime1">
              <a:rPr lang="ja-JP" altLang="en-US" smtClean="0">
                <a:solidFill>
                  <a:prstClr val="black">
                    <a:tint val="75000"/>
                  </a:prstClr>
                </a:solidFill>
              </a:rPr>
              <a:pPr/>
              <a:t>2017/11/6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A46F0CF-0ABC-492D-8451-0ED2F73AAA69}" type="datetime1">
              <a:rPr lang="ja-JP" altLang="en-US" smtClean="0">
                <a:solidFill>
                  <a:prstClr val="black">
                    <a:tint val="75000"/>
                  </a:prstClr>
                </a:solidFill>
              </a:rPr>
              <a:pPr/>
              <a:t>2017/11/6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F2424C-33CF-4FBD-B749-4B4EF5551BF6}" type="datetime1">
              <a:rPr lang="ja-JP" altLang="en-US" smtClean="0">
                <a:solidFill>
                  <a:prstClr val="black">
                    <a:tint val="75000"/>
                  </a:prstClr>
                </a:solidFill>
              </a:rPr>
              <a:pPr/>
              <a:t>2017/11/6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02C3291-59AC-486D-98E7-2A6B5E85FAC7}" type="datetime1">
              <a:rPr lang="ja-JP" altLang="en-US" smtClean="0">
                <a:solidFill>
                  <a:prstClr val="black">
                    <a:tint val="75000"/>
                  </a:prstClr>
                </a:solidFill>
              </a:rPr>
              <a:pPr/>
              <a:t>2017/11/6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386CD5F-EDC0-47B1-9525-A8D371231CF8}" type="datetime1">
              <a:rPr lang="ja-JP" altLang="en-US" smtClean="0">
                <a:solidFill>
                  <a:prstClr val="black">
                    <a:tint val="75000"/>
                  </a:prstClr>
                </a:solidFill>
                <a:latin typeface="Calibri"/>
                <a:ea typeface="ＭＳ Ｐゴシック"/>
              </a:rPr>
              <a:pPr fontAlgn="auto">
                <a:spcBef>
                  <a:spcPts val="0"/>
                </a:spcBef>
                <a:spcAft>
                  <a:spcPts val="0"/>
                </a:spcAft>
              </a:pPr>
              <a:t>2017/11/6</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927FFD-3D24-4EC2-AEC8-E83A8D96C0AC}" type="slidenum">
              <a:rPr lang="ja-JP" altLang="en-US" smtClean="0">
                <a:solidFill>
                  <a:prstClr val="black"/>
                </a:solidFill>
                <a:latin typeface="Calibri"/>
              </a:rPr>
              <a:pPr fontAlgn="auto">
                <a:spcBef>
                  <a:spcPts val="0"/>
                </a:spcBef>
                <a:spcAft>
                  <a:spcPts val="0"/>
                </a:spcAft>
              </a:pPr>
              <a:t>&lt;#&gt;</a:t>
            </a:fld>
            <a:endParaRPr lang="ja-JP" altLang="en-US" dirty="0">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JUST_Calc____(xlsx)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package" Target="../embeddings/JUST_Note___(docx)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package" Target="../embeddings/JUST_Note___(docx)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 name="タイトル 1"/>
          <p:cNvSpPr>
            <a:spLocks noGrp="1"/>
          </p:cNvSpPr>
          <p:nvPr>
            <p:ph type="ctrTitle"/>
          </p:nvPr>
        </p:nvSpPr>
        <p:spPr>
          <a:xfrm>
            <a:off x="742950" y="1412778"/>
            <a:ext cx="8674546" cy="1584175"/>
          </a:xfrm>
        </p:spPr>
        <p:txBody>
          <a:bodyPr>
            <a:normAutofit/>
          </a:bodyPr>
          <a:lstStyle/>
          <a:p>
            <a:r>
              <a:rPr kumimoji="1" lang="ja-JP" altLang="en-US" dirty="0" smtClean="0"/>
              <a:t>八女市介護予防・日常生活支援</a:t>
            </a:r>
            <a:r>
              <a:rPr kumimoji="1" lang="en-US" altLang="ja-JP" dirty="0" smtClean="0"/>
              <a:t/>
            </a:r>
            <a:br>
              <a:rPr kumimoji="1" lang="en-US" altLang="ja-JP" dirty="0" smtClean="0"/>
            </a:br>
            <a:r>
              <a:rPr kumimoji="1" lang="ja-JP" altLang="en-US" dirty="0" smtClean="0"/>
              <a:t>総合事業説明会</a:t>
            </a:r>
            <a:endParaRPr kumimoji="1" lang="ja-JP" altLang="en-US" dirty="0"/>
          </a:p>
        </p:txBody>
      </p:sp>
      <p:sp>
        <p:nvSpPr>
          <p:cNvPr id="1124" name="サブタイトル 2"/>
          <p:cNvSpPr>
            <a:spLocks noGrp="1"/>
          </p:cNvSpPr>
          <p:nvPr>
            <p:ph type="subTitle" idx="1"/>
          </p:nvPr>
        </p:nvSpPr>
        <p:spPr>
          <a:xfrm>
            <a:off x="1286593" y="3573016"/>
            <a:ext cx="7566841" cy="2065784"/>
          </a:xfrm>
        </p:spPr>
        <p:txBody>
          <a:bodyPr>
            <a:normAutofit fontScale="92500" lnSpcReduction="10000"/>
          </a:bodyPr>
          <a:lstStyle/>
          <a:p>
            <a:r>
              <a:rPr kumimoji="1" lang="ja-JP" altLang="en-US" dirty="0" smtClean="0"/>
              <a:t>平成２８年１１月２５日</a:t>
            </a:r>
            <a:r>
              <a:rPr kumimoji="1" lang="en-US" altLang="ja-JP" dirty="0" smtClean="0"/>
              <a:t>(</a:t>
            </a:r>
            <a:r>
              <a:rPr kumimoji="1" lang="ja-JP" altLang="en-US" dirty="0" smtClean="0"/>
              <a:t>金</a:t>
            </a:r>
            <a:r>
              <a:rPr kumimoji="1" lang="en-US" altLang="ja-JP" dirty="0" smtClean="0"/>
              <a:t>)</a:t>
            </a:r>
          </a:p>
          <a:p>
            <a:endParaRPr lang="en-US" altLang="ja-JP" dirty="0" smtClean="0"/>
          </a:p>
          <a:p>
            <a:endParaRPr lang="en-US" altLang="ja-JP" dirty="0"/>
          </a:p>
          <a:p>
            <a:r>
              <a:rPr lang="ja-JP" altLang="en-US" dirty="0"/>
              <a:t>八女市</a:t>
            </a:r>
            <a:r>
              <a:rPr lang="ja-JP" altLang="en-US" dirty="0" smtClean="0"/>
              <a:t>役所介護長寿課高齢者支援係</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 name="タイトル 1"/>
          <p:cNvSpPr>
            <a:spLocks noGrp="1"/>
          </p:cNvSpPr>
          <p:nvPr>
            <p:ph type="title"/>
          </p:nvPr>
        </p:nvSpPr>
        <p:spPr>
          <a:xfrm>
            <a:off x="990600" y="274638"/>
            <a:ext cx="8420100" cy="778098"/>
          </a:xfrm>
        </p:spPr>
        <p:txBody>
          <a:bodyPr>
            <a:normAutofit/>
          </a:bodyPr>
          <a:lstStyle/>
          <a:p>
            <a:r>
              <a:rPr lang="ja-JP" altLang="en-US" sz="2400" dirty="0" smtClean="0">
                <a:latin typeface="HG丸ｺﾞｼｯｸM-PRO" pitchFamily="50" charset="-128"/>
                <a:ea typeface="HG丸ｺﾞｼｯｸM-PRO" pitchFamily="50" charset="-128"/>
              </a:rPr>
              <a:t>八女市における総合事業の移行時期について</a:t>
            </a:r>
            <a:endParaRPr kumimoji="1" lang="ja-JP" altLang="en-US" sz="2400" dirty="0">
              <a:latin typeface="HG丸ｺﾞｼｯｸM-PRO" pitchFamily="50" charset="-128"/>
              <a:ea typeface="HG丸ｺﾞｼｯｸM-PRO" pitchFamily="50" charset="-128"/>
            </a:endParaRPr>
          </a:p>
        </p:txBody>
      </p:sp>
      <p:graphicFrame>
        <p:nvGraphicFramePr>
          <p:cNvPr id="1192" name="コンテンツ プレースホルダ 3"/>
          <p:cNvGraphicFramePr>
            <a:graphicFrameLocks noGrp="1"/>
          </p:cNvGraphicFramePr>
          <p:nvPr>
            <p:ph sz="quarter" idx="1"/>
          </p:nvPr>
        </p:nvGraphicFramePr>
        <p:xfrm>
          <a:off x="272481" y="1124741"/>
          <a:ext cx="9361039" cy="5184574"/>
        </p:xfrm>
        <a:graphic>
          <a:graphicData uri="http://schemas.openxmlformats.org/drawingml/2006/table">
            <a:tbl>
              <a:tblPr firstRow="1" bandRow="1">
                <a:tableStyleId>{BC89EF96-8CEA-46FF-86C4-4CE0E7609802}</a:tableStyleId>
              </a:tblPr>
              <a:tblGrid>
                <a:gridCol w="858094"/>
                <a:gridCol w="6006667"/>
                <a:gridCol w="2496278"/>
              </a:tblGrid>
              <a:tr h="399234">
                <a:tc>
                  <a:txBody>
                    <a:bodyPr/>
                    <a:lstStyle/>
                    <a:p>
                      <a:endParaRPr kumimoji="1" lang="ja-JP" altLang="en-US"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                               類                    型</a:t>
                      </a:r>
                      <a:endParaRPr kumimoji="1" lang="ja-JP" altLang="en-US"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実施予定月</a:t>
                      </a:r>
                      <a:endParaRPr kumimoji="1" lang="ja-JP" altLang="en-US"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234">
                <a:tc rowSpan="5">
                  <a:txBody>
                    <a:bodyPr/>
                    <a:lstStyle/>
                    <a:p>
                      <a:r>
                        <a:rPr kumimoji="1" lang="ja-JP" altLang="en-US" dirty="0" smtClean="0"/>
                        <a:t>訪  問</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CA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従来の訪問介護相当</a:t>
                      </a:r>
                      <a:r>
                        <a:rPr kumimoji="1" lang="en-US" altLang="ja-JP" dirty="0" smtClean="0"/>
                        <a:t>(</a:t>
                      </a:r>
                      <a:r>
                        <a:rPr kumimoji="1" lang="ja-JP" altLang="en-US" dirty="0" smtClean="0"/>
                        <a:t>予防給付からの移行</a:t>
                      </a:r>
                      <a:r>
                        <a:rPr kumimoji="1" lang="en-US" altLang="ja-JP" dirty="0" smtClean="0"/>
                        <a:t>)</a:t>
                      </a:r>
                      <a:endParaRPr kumimoji="1" lang="ja-JP" altLang="en-US" b="1" dirty="0" smtClean="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CAD"/>
                    </a:solidFill>
                  </a:tcPr>
                </a:tc>
                <a:tc>
                  <a:txBody>
                    <a:bodyPr/>
                    <a:lstStyle/>
                    <a:p>
                      <a:r>
                        <a:rPr kumimoji="1" lang="ja-JP" altLang="en-US" dirty="0" smtClean="0"/>
                        <a:t>平成</a:t>
                      </a:r>
                      <a:r>
                        <a:rPr kumimoji="1" lang="en-US" altLang="ja-JP" dirty="0" smtClean="0"/>
                        <a:t>29</a:t>
                      </a:r>
                      <a:r>
                        <a:rPr kumimoji="1" lang="ja-JP" altLang="en-US" dirty="0" smtClean="0"/>
                        <a:t>年</a:t>
                      </a:r>
                      <a:r>
                        <a:rPr kumimoji="1" lang="en-US" altLang="ja-JP" dirty="0" smtClean="0"/>
                        <a:t>4</a:t>
                      </a:r>
                      <a:r>
                        <a:rPr kumimoji="1" lang="ja-JP" altLang="en-US" dirty="0" smtClean="0"/>
                        <a:t>月以降</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CAD"/>
                    </a:solidFill>
                  </a:tcPr>
                </a:tc>
              </a:tr>
              <a:tr h="399234">
                <a:tc vMerge="1">
                  <a:txBody>
                    <a:bodyPr/>
                    <a:lstStyle/>
                    <a:p>
                      <a:endParaRPr kumimoji="1" lang="ja-JP" altLang="en-US" dirty="0"/>
                    </a:p>
                  </a:txBody>
                  <a:tcPr/>
                </a:tc>
                <a:tc>
                  <a:txBody>
                    <a:bodyPr/>
                    <a:lstStyle/>
                    <a:p>
                      <a:r>
                        <a:rPr kumimoji="1" lang="ja-JP" altLang="en-US" dirty="0" smtClean="0"/>
                        <a:t>訪問型サービス</a:t>
                      </a:r>
                      <a:r>
                        <a:rPr kumimoji="1" lang="en-US" altLang="ja-JP" dirty="0" smtClean="0"/>
                        <a:t>A(</a:t>
                      </a:r>
                      <a:r>
                        <a:rPr kumimoji="1" lang="ja-JP" altLang="en-US" dirty="0" smtClean="0"/>
                        <a:t>緩和した基準によるサービス</a:t>
                      </a:r>
                      <a:r>
                        <a:rPr kumimoji="1" lang="en-US" altLang="ja-JP" dirty="0" smtClean="0"/>
                        <a:t>)</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CAD"/>
                    </a:solidFill>
                  </a:tcPr>
                </a:tc>
                <a:tc>
                  <a:txBody>
                    <a:bodyPr/>
                    <a:lstStyle/>
                    <a:p>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CAD"/>
                    </a:solidFill>
                  </a:tcPr>
                </a:tc>
              </a:tr>
              <a:tr h="399234">
                <a:tc vMerge="1">
                  <a:txBody>
                    <a:bodyPr/>
                    <a:lstStyle/>
                    <a:p>
                      <a:endParaRPr kumimoji="1" lang="ja-JP" altLang="en-US" dirty="0"/>
                    </a:p>
                  </a:txBody>
                  <a:tcPr/>
                </a:tc>
                <a:tc>
                  <a:txBody>
                    <a:bodyPr/>
                    <a:lstStyle/>
                    <a:p>
                      <a:r>
                        <a:rPr kumimoji="1" lang="ja-JP" altLang="en-US" dirty="0" smtClean="0"/>
                        <a:t>訪問型サービス</a:t>
                      </a:r>
                      <a:r>
                        <a:rPr kumimoji="1" lang="en-US" altLang="ja-JP" dirty="0" smtClean="0"/>
                        <a:t>B(</a:t>
                      </a:r>
                      <a:r>
                        <a:rPr kumimoji="1" lang="ja-JP" altLang="en-US" dirty="0" smtClean="0"/>
                        <a:t>住民主体によるサービス</a:t>
                      </a:r>
                      <a:r>
                        <a:rPr kumimoji="1" lang="en-US" altLang="ja-JP" dirty="0" smtClean="0"/>
                        <a:t>)</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CAD"/>
                    </a:solidFill>
                  </a:tcPr>
                </a:tc>
                <a:tc>
                  <a:txBody>
                    <a:bodyPr/>
                    <a:lstStyle/>
                    <a:p>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CAD"/>
                    </a:solidFill>
                  </a:tcPr>
                </a:tc>
              </a:tr>
              <a:tr h="399234">
                <a:tc vMerge="1">
                  <a:txBody>
                    <a:bodyPr/>
                    <a:lstStyle/>
                    <a:p>
                      <a:endParaRPr kumimoji="1" lang="ja-JP" altLang="en-US" dirty="0"/>
                    </a:p>
                  </a:txBody>
                  <a:tcPr/>
                </a:tc>
                <a:tc>
                  <a:txBody>
                    <a:bodyPr/>
                    <a:lstStyle/>
                    <a:p>
                      <a:r>
                        <a:rPr kumimoji="1" lang="ja-JP" altLang="en-US" dirty="0" smtClean="0"/>
                        <a:t>訪問型サービス</a:t>
                      </a:r>
                      <a:r>
                        <a:rPr kumimoji="1" lang="en-US" altLang="ja-JP" dirty="0" smtClean="0"/>
                        <a:t>C(</a:t>
                      </a:r>
                      <a:r>
                        <a:rPr kumimoji="1" lang="ja-JP" altLang="en-US" dirty="0" smtClean="0"/>
                        <a:t>短期集中予防サービス</a:t>
                      </a:r>
                      <a:r>
                        <a:rPr kumimoji="1" lang="en-US" altLang="ja-JP" dirty="0" smtClean="0"/>
                        <a:t>)</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CAD"/>
                    </a:solidFill>
                  </a:tcPr>
                </a:tc>
                <a:tc>
                  <a:txBody>
                    <a:bodyPr/>
                    <a:lstStyle/>
                    <a:p>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CAD"/>
                    </a:solidFill>
                  </a:tcPr>
                </a:tc>
              </a:tr>
              <a:tr h="399234">
                <a:tc vMerge="1">
                  <a:txBody>
                    <a:bodyPr/>
                    <a:lstStyle/>
                    <a:p>
                      <a:endParaRPr kumimoji="1" lang="ja-JP" altLang="en-US" dirty="0"/>
                    </a:p>
                  </a:txBody>
                  <a:tcPr/>
                </a:tc>
                <a:tc>
                  <a:txBody>
                    <a:bodyPr/>
                    <a:lstStyle/>
                    <a:p>
                      <a:r>
                        <a:rPr kumimoji="1" lang="ja-JP" altLang="en-US" dirty="0" smtClean="0"/>
                        <a:t>訪問型サービス</a:t>
                      </a:r>
                      <a:r>
                        <a:rPr kumimoji="1" lang="en-US" altLang="ja-JP" dirty="0" smtClean="0"/>
                        <a:t>D(</a:t>
                      </a:r>
                      <a:r>
                        <a:rPr kumimoji="1" lang="ja-JP" altLang="en-US" dirty="0" smtClean="0"/>
                        <a:t>移動支援</a:t>
                      </a:r>
                      <a:r>
                        <a:rPr kumimoji="1" lang="en-US" altLang="ja-JP" dirty="0" smtClean="0"/>
                        <a:t>)</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CAD"/>
                    </a:solidFill>
                  </a:tcPr>
                </a:tc>
                <a:tc>
                  <a:txBody>
                    <a:bodyPr/>
                    <a:lstStyle/>
                    <a:p>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CAD"/>
                    </a:solidFill>
                  </a:tcPr>
                </a:tc>
              </a:tr>
              <a:tr h="399234">
                <a:tc rowSpan="4">
                  <a:txBody>
                    <a:bodyPr/>
                    <a:lstStyle/>
                    <a:p>
                      <a:r>
                        <a:rPr kumimoji="1" lang="ja-JP" altLang="en-US" dirty="0" smtClean="0"/>
                        <a:t>通  所</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dirty="0" smtClean="0"/>
                        <a:t>従来の通所介護相当</a:t>
                      </a:r>
                      <a:r>
                        <a:rPr kumimoji="1" lang="en-US" altLang="ja-JP" dirty="0" smtClean="0"/>
                        <a:t>(</a:t>
                      </a:r>
                      <a:r>
                        <a:rPr kumimoji="1" lang="ja-JP" altLang="en-US" dirty="0" smtClean="0"/>
                        <a:t>予防給付からの移行</a:t>
                      </a:r>
                      <a:r>
                        <a:rPr kumimoji="1" lang="en-US" altLang="ja-JP" dirty="0" smtClean="0"/>
                        <a:t>)</a:t>
                      </a:r>
                      <a:endParaRPr kumimoji="1" lang="ja-JP" altLang="en-US" b="1"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dirty="0" smtClean="0"/>
                        <a:t>平成</a:t>
                      </a:r>
                      <a:r>
                        <a:rPr kumimoji="1" lang="en-US" altLang="ja-JP" dirty="0" smtClean="0"/>
                        <a:t>29</a:t>
                      </a:r>
                      <a:r>
                        <a:rPr kumimoji="1" lang="ja-JP" altLang="en-US" dirty="0" smtClean="0"/>
                        <a:t>年</a:t>
                      </a:r>
                      <a:r>
                        <a:rPr kumimoji="1" lang="en-US" altLang="ja-JP" dirty="0" smtClean="0"/>
                        <a:t>4</a:t>
                      </a:r>
                      <a:r>
                        <a:rPr kumimoji="1" lang="ja-JP" altLang="en-US" dirty="0" smtClean="0"/>
                        <a:t>月以降</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234">
                <a:tc vMerge="1">
                  <a:txBody>
                    <a:bodyPr/>
                    <a:lstStyle/>
                    <a:p>
                      <a:endParaRPr kumimoji="1" lang="ja-JP" altLang="en-US" dirty="0"/>
                    </a:p>
                  </a:txBody>
                  <a:tcPr/>
                </a:tc>
                <a:tc>
                  <a:txBody>
                    <a:bodyPr/>
                    <a:lstStyle/>
                    <a:p>
                      <a:r>
                        <a:rPr kumimoji="1" lang="ja-JP" altLang="en-US" dirty="0" smtClean="0"/>
                        <a:t>通所型サービス</a:t>
                      </a:r>
                      <a:r>
                        <a:rPr kumimoji="1" lang="en-US" altLang="ja-JP" dirty="0" smtClean="0"/>
                        <a:t>A(</a:t>
                      </a:r>
                      <a:r>
                        <a:rPr kumimoji="1" lang="ja-JP" altLang="en-US" dirty="0" smtClean="0"/>
                        <a:t>緩和した基準によるサービス</a:t>
                      </a:r>
                      <a:r>
                        <a:rPr kumimoji="1" lang="en-US" altLang="ja-JP" dirty="0" smtClean="0"/>
                        <a:t>)</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3766">
                <a:tc vMerge="1">
                  <a:txBody>
                    <a:bodyPr/>
                    <a:lstStyle/>
                    <a:p>
                      <a:endParaRPr kumimoji="1" lang="ja-JP" altLang="en-US" dirty="0"/>
                    </a:p>
                  </a:txBody>
                  <a:tcPr/>
                </a:tc>
                <a:tc>
                  <a:txBody>
                    <a:bodyPr/>
                    <a:lstStyle/>
                    <a:p>
                      <a:r>
                        <a:rPr kumimoji="1" lang="ja-JP" altLang="en-US" dirty="0" smtClean="0"/>
                        <a:t>通所型サービス</a:t>
                      </a:r>
                      <a:r>
                        <a:rPr kumimoji="1" lang="en-US" altLang="ja-JP" dirty="0" smtClean="0"/>
                        <a:t>B(</a:t>
                      </a:r>
                      <a:r>
                        <a:rPr kumimoji="1" lang="ja-JP" altLang="en-US" dirty="0" smtClean="0"/>
                        <a:t>住民主体によるサービス</a:t>
                      </a:r>
                      <a:r>
                        <a:rPr kumimoji="1" lang="en-US" altLang="ja-JP" dirty="0" smtClean="0"/>
                        <a:t>)</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234">
                <a:tc vMerge="1">
                  <a:txBody>
                    <a:bodyPr/>
                    <a:lstStyle/>
                    <a:p>
                      <a:endParaRPr kumimoji="1" lang="ja-JP" altLang="en-US" dirty="0"/>
                    </a:p>
                  </a:txBody>
                  <a:tcPr/>
                </a:tc>
                <a:tc>
                  <a:txBody>
                    <a:bodyPr/>
                    <a:lstStyle/>
                    <a:p>
                      <a:r>
                        <a:rPr kumimoji="1" lang="ja-JP" altLang="en-US" dirty="0" smtClean="0"/>
                        <a:t>通所型サービス</a:t>
                      </a:r>
                      <a:r>
                        <a:rPr kumimoji="1" lang="en-US" altLang="ja-JP" dirty="0" smtClean="0"/>
                        <a:t>C(</a:t>
                      </a:r>
                      <a:r>
                        <a:rPr kumimoji="1" lang="ja-JP" altLang="en-US" dirty="0" smtClean="0"/>
                        <a:t>専門職による短期集中機能訓練</a:t>
                      </a:r>
                      <a:r>
                        <a:rPr kumimoji="1" lang="en-US" altLang="ja-JP" dirty="0" smtClean="0"/>
                        <a:t>)</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dirty="0" smtClean="0"/>
                        <a:t>平成</a:t>
                      </a:r>
                      <a:r>
                        <a:rPr kumimoji="1" lang="en-US" altLang="ja-JP" dirty="0" smtClean="0"/>
                        <a:t>29</a:t>
                      </a:r>
                      <a:r>
                        <a:rPr kumimoji="1" lang="ja-JP" altLang="en-US" dirty="0" smtClean="0"/>
                        <a:t>年</a:t>
                      </a:r>
                      <a:r>
                        <a:rPr kumimoji="1" lang="en-US" altLang="ja-JP" dirty="0" smtClean="0"/>
                        <a:t>4</a:t>
                      </a:r>
                      <a:r>
                        <a:rPr kumimoji="1" lang="ja-JP" altLang="en-US" dirty="0" smtClean="0"/>
                        <a:t>月以降</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234">
                <a:tc rowSpan="3">
                  <a:txBody>
                    <a:bodyPr/>
                    <a:lstStyle/>
                    <a:p>
                      <a:r>
                        <a:rPr kumimoji="1" lang="ja-JP" altLang="en-US" dirty="0" smtClean="0"/>
                        <a:t>ケアマネジメント</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kumimoji="1" lang="ja-JP" altLang="en-US" dirty="0" smtClean="0"/>
                        <a:t>ケアマネジメント</a:t>
                      </a:r>
                      <a:r>
                        <a:rPr kumimoji="1" lang="en-US" altLang="ja-JP" dirty="0" smtClean="0"/>
                        <a:t>A(</a:t>
                      </a:r>
                      <a:r>
                        <a:rPr kumimoji="1" lang="ja-JP" altLang="en-US" dirty="0" smtClean="0"/>
                        <a:t>原則的なケアマネジメント</a:t>
                      </a:r>
                      <a:r>
                        <a:rPr kumimoji="1" lang="en-US" altLang="ja-JP" dirty="0" smtClean="0"/>
                        <a:t>)</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kumimoji="1" lang="ja-JP" altLang="en-US" dirty="0" smtClean="0"/>
                        <a:t>平成</a:t>
                      </a:r>
                      <a:r>
                        <a:rPr kumimoji="1" lang="en-US" altLang="ja-JP" dirty="0" smtClean="0"/>
                        <a:t>29</a:t>
                      </a:r>
                      <a:r>
                        <a:rPr kumimoji="1" lang="ja-JP" altLang="en-US" dirty="0" smtClean="0"/>
                        <a:t>年</a:t>
                      </a:r>
                      <a:r>
                        <a:rPr kumimoji="1" lang="en-US" altLang="ja-JP" dirty="0" smtClean="0"/>
                        <a:t>4</a:t>
                      </a:r>
                      <a:r>
                        <a:rPr kumimoji="1" lang="ja-JP" altLang="en-US" dirty="0" smtClean="0"/>
                        <a:t>月以降</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399234">
                <a:tc vMerge="1">
                  <a:txBody>
                    <a:bodyPr/>
                    <a:lstStyle/>
                    <a:p>
                      <a:endParaRPr kumimoji="1" lang="ja-JP" altLang="en-US" dirty="0"/>
                    </a:p>
                  </a:txBody>
                  <a:tcPr/>
                </a:tc>
                <a:tc>
                  <a:txBody>
                    <a:bodyPr/>
                    <a:lstStyle/>
                    <a:p>
                      <a:r>
                        <a:rPr kumimoji="1" lang="ja-JP" altLang="en-US" dirty="0" smtClean="0"/>
                        <a:t>ケアマネジメント</a:t>
                      </a:r>
                      <a:r>
                        <a:rPr kumimoji="1" lang="en-US" altLang="ja-JP" dirty="0" smtClean="0"/>
                        <a:t>B(</a:t>
                      </a:r>
                      <a:r>
                        <a:rPr kumimoji="1" lang="ja-JP" altLang="en-US" dirty="0" smtClean="0"/>
                        <a:t>簡略化したケアマネジメント</a:t>
                      </a:r>
                      <a:r>
                        <a:rPr kumimoji="1" lang="en-US" altLang="ja-JP" dirty="0" smtClean="0"/>
                        <a:t>)</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kumimoji="1" lang="ja-JP" altLang="en-US" dirty="0" smtClean="0"/>
                        <a:t>平成</a:t>
                      </a:r>
                      <a:r>
                        <a:rPr kumimoji="1" lang="en-US" altLang="ja-JP" dirty="0" smtClean="0"/>
                        <a:t>29</a:t>
                      </a:r>
                      <a:r>
                        <a:rPr kumimoji="1" lang="ja-JP" altLang="en-US" dirty="0" smtClean="0"/>
                        <a:t>年</a:t>
                      </a:r>
                      <a:r>
                        <a:rPr kumimoji="1" lang="en-US" altLang="ja-JP" dirty="0" smtClean="0"/>
                        <a:t>4</a:t>
                      </a:r>
                      <a:r>
                        <a:rPr kumimoji="1" lang="ja-JP" altLang="en-US" dirty="0" smtClean="0"/>
                        <a:t>月以降</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399234">
                <a:tc vMerge="1">
                  <a:txBody>
                    <a:bodyPr/>
                    <a:lstStyle/>
                    <a:p>
                      <a:endParaRPr kumimoji="1" lang="ja-JP" altLang="en-US" dirty="0"/>
                    </a:p>
                  </a:txBody>
                  <a:tcPr/>
                </a:tc>
                <a:tc>
                  <a:txBody>
                    <a:bodyPr/>
                    <a:lstStyle/>
                    <a:p>
                      <a:r>
                        <a:rPr kumimoji="1" lang="ja-JP" altLang="en-US" dirty="0" smtClean="0"/>
                        <a:t>ケアマネジメント</a:t>
                      </a:r>
                      <a:r>
                        <a:rPr kumimoji="1" lang="en-US" altLang="ja-JP" dirty="0" smtClean="0"/>
                        <a:t>C(</a:t>
                      </a:r>
                      <a:r>
                        <a:rPr kumimoji="1" lang="ja-JP" altLang="en-US" dirty="0" smtClean="0"/>
                        <a:t>初回のみの介護予防ｹｱﾏﾈｼﾞﾒﾝﾄ）</a:t>
                      </a:r>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endParaRPr kumimoji="1" lang="ja-JP" altLang="en-US"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bl>
          </a:graphicData>
        </a:graphic>
      </p:graphicFrame>
      <p:cxnSp>
        <p:nvCxnSpPr>
          <p:cNvPr id="1193" name="直線コネクタ 6"/>
          <p:cNvCxnSpPr/>
          <p:nvPr/>
        </p:nvCxnSpPr>
        <p:spPr>
          <a:xfrm>
            <a:off x="7527286" y="2204864"/>
            <a:ext cx="14821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4" name="直線コネクタ 7"/>
          <p:cNvCxnSpPr/>
          <p:nvPr/>
        </p:nvCxnSpPr>
        <p:spPr>
          <a:xfrm>
            <a:off x="7605295" y="2636912"/>
            <a:ext cx="14821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5" name="直線コネクタ 8"/>
          <p:cNvCxnSpPr/>
          <p:nvPr/>
        </p:nvCxnSpPr>
        <p:spPr>
          <a:xfrm>
            <a:off x="7617296" y="2924944"/>
            <a:ext cx="14821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6" name="直線コネクタ 9"/>
          <p:cNvCxnSpPr/>
          <p:nvPr/>
        </p:nvCxnSpPr>
        <p:spPr>
          <a:xfrm>
            <a:off x="7617296" y="3284984"/>
            <a:ext cx="14821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7" name="直線コネクタ 10"/>
          <p:cNvCxnSpPr/>
          <p:nvPr/>
        </p:nvCxnSpPr>
        <p:spPr>
          <a:xfrm>
            <a:off x="7605295" y="4149080"/>
            <a:ext cx="14821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8" name="直線コネクタ 11"/>
          <p:cNvCxnSpPr/>
          <p:nvPr/>
        </p:nvCxnSpPr>
        <p:spPr>
          <a:xfrm>
            <a:off x="7605295" y="4581128"/>
            <a:ext cx="14821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9" name="直線コネクタ 12"/>
          <p:cNvCxnSpPr/>
          <p:nvPr/>
        </p:nvCxnSpPr>
        <p:spPr>
          <a:xfrm>
            <a:off x="7605295" y="6093296"/>
            <a:ext cx="14821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nvGraphicFramePr>
        <p:xfrm>
          <a:off x="200472" y="1700808"/>
          <a:ext cx="9433048" cy="3258311"/>
        </p:xfrm>
        <a:graphic>
          <a:graphicData uri="http://schemas.openxmlformats.org/drawingml/2006/table">
            <a:tbl>
              <a:tblPr/>
              <a:tblGrid>
                <a:gridCol w="504056"/>
                <a:gridCol w="792088"/>
                <a:gridCol w="1872208"/>
                <a:gridCol w="3024336"/>
                <a:gridCol w="1584176"/>
                <a:gridCol w="1656184"/>
              </a:tblGrid>
              <a:tr h="346846">
                <a:tc gridSpan="3">
                  <a:txBody>
                    <a:bodyPr/>
                    <a:lstStyle/>
                    <a:p>
                      <a:pPr algn="ctr">
                        <a:spcAft>
                          <a:spcPts val="0"/>
                        </a:spcAft>
                      </a:pPr>
                      <a:r>
                        <a:rPr lang="ja-JP" sz="1200" kern="100" dirty="0">
                          <a:latin typeface="Century"/>
                          <a:ea typeface="HG丸ｺﾞｼｯｸM-PRO"/>
                          <a:cs typeface="Times New Roman"/>
                        </a:rPr>
                        <a:t>区　　　　分</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200" kern="100" dirty="0">
                          <a:latin typeface="Century"/>
                          <a:ea typeface="HG丸ｺﾞｼｯｸM-PRO"/>
                          <a:cs typeface="Times New Roman"/>
                        </a:rPr>
                        <a:t>サービス内容</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altLang="en-US" sz="1200" kern="100" dirty="0" smtClean="0">
                          <a:latin typeface="HG丸ｺﾞｼｯｸM-PRO"/>
                          <a:ea typeface="ＭＳ 明朝"/>
                          <a:cs typeface="Times New Roman"/>
                        </a:rPr>
                        <a:t>実施方法</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661">
                <a:tc rowSpan="5">
                  <a:txBody>
                    <a:bodyPr/>
                    <a:lstStyle/>
                    <a:p>
                      <a:pPr marL="71755" marR="71755" algn="ctr">
                        <a:spcAft>
                          <a:spcPts val="0"/>
                        </a:spcAft>
                      </a:pPr>
                      <a:r>
                        <a:rPr lang="ja-JP" altLang="en-US" sz="1200" kern="100" dirty="0" smtClean="0">
                          <a:latin typeface="Century"/>
                          <a:ea typeface="HG丸ｺﾞｼｯｸM-PRO"/>
                          <a:cs typeface="Times New Roman"/>
                        </a:rPr>
                        <a:t>サービス</a:t>
                      </a:r>
                      <a:endParaRPr lang="en-US" altLang="ja-JP" sz="1200" kern="100" dirty="0" smtClean="0">
                        <a:latin typeface="Century"/>
                        <a:ea typeface="HG丸ｺﾞｼｯｸM-PRO"/>
                        <a:cs typeface="Times New Roman"/>
                      </a:endParaRPr>
                    </a:p>
                    <a:p>
                      <a:pPr marL="71755" marR="71755" algn="ctr">
                        <a:spcAft>
                          <a:spcPts val="0"/>
                        </a:spcAft>
                      </a:pPr>
                      <a:r>
                        <a:rPr lang="ja-JP" sz="1200" kern="100" dirty="0" smtClean="0">
                          <a:latin typeface="Century"/>
                          <a:ea typeface="HG丸ｺﾞｼｯｸM-PRO"/>
                          <a:cs typeface="Times New Roman"/>
                        </a:rPr>
                        <a:t>介護予防生活支援</a:t>
                      </a:r>
                      <a:endParaRPr lang="ja-JP" sz="1200" kern="100" dirty="0">
                        <a:latin typeface="Century"/>
                        <a:ea typeface="ＭＳ 明朝"/>
                        <a:cs typeface="Times New Roman"/>
                      </a:endParaRPr>
                    </a:p>
                  </a:txBody>
                  <a:tcPr marL="46800" marR="4680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200" kern="100" dirty="0">
                          <a:latin typeface="Century"/>
                          <a:ea typeface="HG丸ｺﾞｼｯｸM-PRO"/>
                          <a:cs typeface="Times New Roman"/>
                        </a:rPr>
                        <a:t>訪問型</a:t>
                      </a:r>
                      <a:endParaRPr lang="ja-JP" sz="1200" kern="100" dirty="0">
                        <a:latin typeface="Century"/>
                        <a:ea typeface="ＭＳ 明朝"/>
                        <a:cs typeface="Times New Roman"/>
                      </a:endParaRPr>
                    </a:p>
                    <a:p>
                      <a:pPr algn="ctr">
                        <a:spcAft>
                          <a:spcPts val="0"/>
                        </a:spcAft>
                      </a:pPr>
                      <a:r>
                        <a:rPr lang="ja-JP" sz="1200" kern="100" dirty="0">
                          <a:latin typeface="Century"/>
                          <a:ea typeface="HG丸ｺﾞｼｯｸM-PRO"/>
                          <a:cs typeface="Times New Roman"/>
                        </a:rPr>
                        <a:t>サービス</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dirty="0">
                          <a:latin typeface="Century"/>
                          <a:ea typeface="HG丸ｺﾞｼｯｸM-PRO"/>
                          <a:cs typeface="Times New Roman"/>
                        </a:rPr>
                        <a:t>介護予防訪問介護相当</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a:latin typeface="Century"/>
                          <a:ea typeface="HG丸ｺﾞｼｯｸM-PRO"/>
                          <a:cs typeface="Times New Roman"/>
                        </a:rPr>
                        <a:t>現行の介護予防訪問介護と同等サービス</a:t>
                      </a:r>
                      <a:endParaRPr lang="ja-JP" sz="1200" kern="10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ja-JP" altLang="en-US" sz="1400" kern="100" dirty="0" smtClean="0">
                          <a:latin typeface="HGP創英ﾌﾟﾚｾﾞﾝｽEB" pitchFamily="18" charset="-128"/>
                          <a:ea typeface="HGP創英ﾌﾟﾚｾﾞﾝｽEB" pitchFamily="18" charset="-128"/>
                          <a:cs typeface="Times New Roman"/>
                        </a:rPr>
                        <a:t>みなし指定事業所</a:t>
                      </a:r>
                      <a:endParaRPr lang="ja-JP" sz="1400" kern="100" dirty="0">
                        <a:latin typeface="HGP創英ﾌﾟﾚｾﾞﾝｽEB" pitchFamily="18" charset="-128"/>
                        <a:ea typeface="HGP創英ﾌﾟﾚｾﾞﾝｽEB" pitchFamily="18" charset="-128"/>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33">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200" kern="100" dirty="0">
                          <a:latin typeface="Century"/>
                          <a:ea typeface="HG丸ｺﾞｼｯｸM-PRO"/>
                          <a:cs typeface="Times New Roman"/>
                        </a:rPr>
                        <a:t>訪問型サービス</a:t>
                      </a:r>
                      <a:r>
                        <a:rPr lang="en-US" sz="1200" kern="100" dirty="0">
                          <a:latin typeface="Century"/>
                          <a:ea typeface="HG丸ｺﾞｼｯｸM-PRO"/>
                          <a:cs typeface="Times New Roman"/>
                        </a:rPr>
                        <a:t>A</a:t>
                      </a:r>
                      <a:r>
                        <a:rPr lang="ja-JP" sz="1200" kern="100" dirty="0">
                          <a:latin typeface="Century"/>
                          <a:ea typeface="HG丸ｺﾞｼｯｸM-PRO"/>
                          <a:cs typeface="Times New Roman"/>
                        </a:rPr>
                        <a:t>～</a:t>
                      </a:r>
                      <a:r>
                        <a:rPr lang="en-US" sz="1200" kern="100" dirty="0">
                          <a:latin typeface="Century"/>
                          <a:ea typeface="HG丸ｺﾞｼｯｸM-PRO"/>
                          <a:cs typeface="Times New Roman"/>
                        </a:rPr>
                        <a:t>C</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dirty="0">
                          <a:latin typeface="Century"/>
                          <a:ea typeface="HG丸ｺﾞｼｯｸM-PRO"/>
                          <a:cs typeface="Times New Roman"/>
                        </a:rPr>
                        <a:t>緩和したサービス</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ja-JP" sz="1200" kern="100" dirty="0">
                          <a:latin typeface="Century"/>
                          <a:ea typeface="HG丸ｺﾞｼｯｸM-PRO"/>
                          <a:cs typeface="Times New Roman"/>
                        </a:rPr>
                        <a:t>（２９年度実施予定なし）</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310661">
                <a:tc vMerge="1">
                  <a:txBody>
                    <a:bodyPr/>
                    <a:lstStyle/>
                    <a:p>
                      <a:endParaRPr kumimoji="1" lang="ja-JP" altLang="en-US"/>
                    </a:p>
                  </a:txBody>
                  <a:tcPr/>
                </a:tc>
                <a:tc rowSpan="3">
                  <a:txBody>
                    <a:bodyPr/>
                    <a:lstStyle/>
                    <a:p>
                      <a:pPr algn="ctr">
                        <a:spcAft>
                          <a:spcPts val="0"/>
                        </a:spcAft>
                      </a:pPr>
                      <a:r>
                        <a:rPr lang="ja-JP" sz="1200" kern="100" dirty="0">
                          <a:latin typeface="Century"/>
                          <a:ea typeface="HG丸ｺﾞｼｯｸM-PRO"/>
                          <a:cs typeface="Times New Roman"/>
                        </a:rPr>
                        <a:t>通所型</a:t>
                      </a:r>
                      <a:endParaRPr lang="ja-JP" sz="1200" kern="100" dirty="0">
                        <a:latin typeface="Century"/>
                        <a:ea typeface="ＭＳ 明朝"/>
                        <a:cs typeface="Times New Roman"/>
                      </a:endParaRPr>
                    </a:p>
                    <a:p>
                      <a:pPr algn="ctr">
                        <a:spcAft>
                          <a:spcPts val="0"/>
                        </a:spcAft>
                      </a:pPr>
                      <a:r>
                        <a:rPr lang="ja-JP" sz="1200" kern="100" dirty="0">
                          <a:latin typeface="Century"/>
                          <a:ea typeface="HG丸ｺﾞｼｯｸM-PRO"/>
                          <a:cs typeface="Times New Roman"/>
                        </a:rPr>
                        <a:t>サービス</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a:latin typeface="Century"/>
                          <a:ea typeface="HG丸ｺﾞｼｯｸM-PRO"/>
                          <a:cs typeface="Times New Roman"/>
                        </a:rPr>
                        <a:t>介護予防通所介護相当</a:t>
                      </a:r>
                      <a:endParaRPr lang="ja-JP" sz="1200" kern="10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dirty="0">
                          <a:latin typeface="Century"/>
                          <a:ea typeface="HG丸ｺﾞｼｯｸM-PRO"/>
                          <a:cs typeface="Times New Roman"/>
                        </a:rPr>
                        <a:t>現行の介護予防通所介護と同等サービス</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400" kern="100" dirty="0" smtClean="0">
                          <a:solidFill>
                            <a:schemeClr val="tx1"/>
                          </a:solidFill>
                          <a:latin typeface="HGP創英ﾌﾟﾚｾﾞﾝｽEB" pitchFamily="18" charset="-128"/>
                          <a:ea typeface="HGP創英ﾌﾟﾚｾﾞﾝｽEB" pitchFamily="18" charset="-128"/>
                          <a:cs typeface="Times New Roman"/>
                        </a:rPr>
                        <a:t>みなし指定事業所</a:t>
                      </a:r>
                      <a:endParaRPr kumimoji="1" lang="ja-JP" altLang="ja-JP" sz="1400" kern="100" dirty="0" smtClean="0">
                        <a:solidFill>
                          <a:schemeClr val="tx1"/>
                        </a:solidFill>
                        <a:latin typeface="HGP創英ﾌﾟﾚｾﾞﾝｽEB" pitchFamily="18" charset="-128"/>
                        <a:ea typeface="HGP創英ﾌﾟﾚｾﾞﾝｽEB" pitchFamily="18" charset="-128"/>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ja-JP" sz="1200" kern="10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54">
                <a:tc vMerge="1">
                  <a:txBody>
                    <a:bodyPr/>
                    <a:lstStyle/>
                    <a:p>
                      <a:endParaRPr kumimoji="1" lang="ja-JP" altLang="en-US"/>
                    </a:p>
                  </a:txBody>
                  <a:tcPr/>
                </a:tc>
                <a:tc vMerge="1">
                  <a:txBody>
                    <a:bodyPr/>
                    <a:lstStyle/>
                    <a:p>
                      <a:endParaRPr kumimoji="1" lang="ja-JP" altLang="en-US"/>
                    </a:p>
                  </a:txBody>
                  <a:tcPr/>
                </a:tc>
                <a:tc rowSpan="2">
                  <a:txBody>
                    <a:bodyPr/>
                    <a:lstStyle/>
                    <a:p>
                      <a:pPr algn="just">
                        <a:spcAft>
                          <a:spcPts val="0"/>
                        </a:spcAft>
                      </a:pPr>
                      <a:r>
                        <a:rPr lang="ja-JP" sz="1200" kern="100">
                          <a:latin typeface="Century"/>
                          <a:ea typeface="HG丸ｺﾞｼｯｸM-PRO"/>
                          <a:cs typeface="Times New Roman"/>
                        </a:rPr>
                        <a:t>通所サービス</a:t>
                      </a:r>
                      <a:r>
                        <a:rPr lang="en-US" sz="1200" kern="100">
                          <a:latin typeface="Century"/>
                          <a:ea typeface="HG丸ｺﾞｼｯｸM-PRO"/>
                          <a:cs typeface="Times New Roman"/>
                        </a:rPr>
                        <a:t>C</a:t>
                      </a:r>
                      <a:endParaRPr lang="ja-JP" sz="1200" kern="10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dirty="0">
                          <a:latin typeface="Century"/>
                          <a:ea typeface="HG丸ｺﾞｼｯｸM-PRO"/>
                          <a:cs typeface="Times New Roman"/>
                        </a:rPr>
                        <a:t>一日コース</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dirty="0">
                          <a:latin typeface="Century"/>
                          <a:ea typeface="HG丸ｺﾞｼｯｸM-PRO"/>
                          <a:cs typeface="Times New Roman"/>
                        </a:rPr>
                        <a:t>週１　送迎有</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latin typeface="Century"/>
                          <a:ea typeface="HG丸ｺﾞｼｯｸM-PRO"/>
                          <a:cs typeface="Times New Roman"/>
                        </a:rPr>
                        <a:t>委託</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5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200" kern="100" dirty="0">
                          <a:latin typeface="Century"/>
                          <a:ea typeface="HG丸ｺﾞｼｯｸM-PRO"/>
                          <a:cs typeface="Times New Roman"/>
                        </a:rPr>
                        <a:t>半日コース</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dirty="0">
                          <a:latin typeface="Century"/>
                          <a:ea typeface="HG丸ｺﾞｼｯｸM-PRO"/>
                          <a:cs typeface="Times New Roman"/>
                        </a:rPr>
                        <a:t>週１　送迎有</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dirty="0">
                          <a:latin typeface="Century"/>
                          <a:ea typeface="HG丸ｺﾞｼｯｸM-PRO"/>
                          <a:cs typeface="Times New Roman"/>
                        </a:rPr>
                        <a:t>委託</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54">
                <a:tc rowSpan="4" gridSpan="3">
                  <a:txBody>
                    <a:bodyPr/>
                    <a:lstStyle/>
                    <a:p>
                      <a:pPr algn="ctr">
                        <a:spcAft>
                          <a:spcPts val="0"/>
                        </a:spcAft>
                      </a:pPr>
                      <a:r>
                        <a:rPr lang="ja-JP" sz="1200" kern="100" dirty="0">
                          <a:latin typeface="Century"/>
                          <a:ea typeface="HG丸ｺﾞｼｯｸM-PRO"/>
                          <a:cs typeface="Times New Roman"/>
                        </a:rPr>
                        <a:t>一般介護予防事業</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just">
                        <a:spcAft>
                          <a:spcPts val="0"/>
                        </a:spcAft>
                      </a:pPr>
                      <a:r>
                        <a:rPr lang="ja-JP" sz="1200" kern="100" dirty="0" smtClean="0">
                          <a:latin typeface="Century"/>
                          <a:ea typeface="HG丸ｺﾞｼｯｸM-PRO"/>
                          <a:cs typeface="Times New Roman"/>
                        </a:rPr>
                        <a:t>送迎付</a:t>
                      </a:r>
                      <a:r>
                        <a:rPr lang="ja-JP" altLang="en-US" sz="1200" kern="100" dirty="0" smtClean="0">
                          <a:latin typeface="Century"/>
                          <a:ea typeface="HG丸ｺﾞｼｯｸM-PRO"/>
                          <a:cs typeface="Times New Roman"/>
                        </a:rPr>
                        <a:t>運動器機能向上</a:t>
                      </a:r>
                      <a:r>
                        <a:rPr lang="ja-JP" sz="1200" kern="100" dirty="0" smtClean="0">
                          <a:latin typeface="Century"/>
                          <a:ea typeface="HG丸ｺﾞｼｯｸM-PRO"/>
                          <a:cs typeface="Times New Roman"/>
                        </a:rPr>
                        <a:t>教室</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dirty="0">
                          <a:latin typeface="Century"/>
                          <a:ea typeface="HG丸ｺﾞｼｯｸM-PRO"/>
                          <a:cs typeface="Times New Roman"/>
                        </a:rPr>
                        <a:t>月２回送迎あり</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ja-JP" sz="1200" kern="100" dirty="0" smtClean="0">
                          <a:latin typeface="Century"/>
                          <a:ea typeface="HG丸ｺﾞｼｯｸM-PRO"/>
                          <a:cs typeface="Times New Roman"/>
                        </a:rPr>
                        <a:t>委託</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454">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sz="1200" kern="100">
                          <a:latin typeface="Century"/>
                          <a:ea typeface="HG丸ｺﾞｼｯｸM-PRO"/>
                          <a:cs typeface="Times New Roman"/>
                        </a:rPr>
                        <a:t>げんき脳講座（認知症予防教室）</a:t>
                      </a:r>
                      <a:endParaRPr lang="ja-JP" sz="1200" kern="10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dirty="0">
                          <a:latin typeface="Century"/>
                          <a:ea typeface="HG丸ｺﾞｼｯｸM-PRO"/>
                          <a:cs typeface="Times New Roman"/>
                        </a:rPr>
                        <a:t>各地区　随時</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346847">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sz="1200" kern="100" dirty="0">
                          <a:latin typeface="Century"/>
                          <a:ea typeface="HG丸ｺﾞｼｯｸM-PRO"/>
                          <a:cs typeface="Times New Roman"/>
                        </a:rPr>
                        <a:t>しっかり貯筋体操（送迎無体操教室）</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a:latin typeface="Century"/>
                          <a:ea typeface="HG丸ｺﾞｼｯｸM-PRO"/>
                          <a:cs typeface="Times New Roman"/>
                        </a:rPr>
                        <a:t>概ね月２回</a:t>
                      </a:r>
                      <a:endParaRPr lang="ja-JP" sz="1200" kern="10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346847">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sz="1200" kern="100">
                          <a:latin typeface="Century"/>
                          <a:ea typeface="HG丸ｺﾞｼｯｸM-PRO"/>
                          <a:cs typeface="Times New Roman"/>
                        </a:rPr>
                        <a:t>老人クラブ健康づくり講座</a:t>
                      </a:r>
                      <a:endParaRPr lang="ja-JP" sz="1200" kern="10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dirty="0">
                          <a:latin typeface="Century"/>
                          <a:ea typeface="HG丸ｺﾞｼｯｸM-PRO"/>
                          <a:cs typeface="Times New Roman"/>
                        </a:rPr>
                        <a:t>各単位クラブ１回</a:t>
                      </a:r>
                      <a:endParaRPr lang="ja-JP" sz="1200" kern="100" dirty="0">
                        <a:latin typeface="Century"/>
                        <a:ea typeface="ＭＳ 明朝"/>
                        <a:cs typeface="Times New Roman"/>
                      </a:endParaRPr>
                    </a:p>
                  </a:txBody>
                  <a:tcPr marL="46800" marR="46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r>
            </a:tbl>
          </a:graphicData>
        </a:graphic>
      </p:graphicFrame>
      <p:graphicFrame>
        <p:nvGraphicFramePr>
          <p:cNvPr id="9" name="表 8"/>
          <p:cNvGraphicFramePr>
            <a:graphicFrameLocks noGrp="1"/>
          </p:cNvGraphicFramePr>
          <p:nvPr/>
        </p:nvGraphicFramePr>
        <p:xfrm>
          <a:off x="200472" y="5013177"/>
          <a:ext cx="9433047" cy="1568954"/>
        </p:xfrm>
        <a:graphic>
          <a:graphicData uri="http://schemas.openxmlformats.org/drawingml/2006/table">
            <a:tbl>
              <a:tblPr/>
              <a:tblGrid>
                <a:gridCol w="1152128"/>
                <a:gridCol w="2016224"/>
                <a:gridCol w="1584176"/>
                <a:gridCol w="1872208"/>
                <a:gridCol w="2808311"/>
              </a:tblGrid>
              <a:tr h="432048">
                <a:tc rowSpan="4">
                  <a:txBody>
                    <a:bodyPr/>
                    <a:lstStyle/>
                    <a:p>
                      <a:pPr algn="ctr">
                        <a:spcAft>
                          <a:spcPts val="0"/>
                        </a:spcAft>
                      </a:pPr>
                      <a:r>
                        <a:rPr lang="ja-JP" sz="1200" kern="100" dirty="0">
                          <a:latin typeface="Century"/>
                          <a:ea typeface="HG丸ｺﾞｼｯｸM-PRO"/>
                          <a:cs typeface="Times New Roman"/>
                        </a:rPr>
                        <a:t>市単独</a:t>
                      </a:r>
                      <a:r>
                        <a:rPr lang="ja-JP" sz="1200" kern="100" dirty="0" smtClean="0">
                          <a:latin typeface="Century"/>
                          <a:ea typeface="HG丸ｺﾞｼｯｸM-PRO"/>
                          <a:cs typeface="Times New Roman"/>
                        </a:rPr>
                        <a:t>事業</a:t>
                      </a:r>
                      <a:r>
                        <a:rPr lang="ja-JP" altLang="en-US" sz="1200" kern="100" dirty="0" smtClean="0">
                          <a:latin typeface="Century"/>
                          <a:ea typeface="HG丸ｺﾞｼｯｸM-PRO"/>
                          <a:cs typeface="Times New Roman"/>
                        </a:rPr>
                        <a:t>（一般会計）</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200" kern="100" dirty="0">
                          <a:latin typeface="Century"/>
                          <a:ea typeface="HG丸ｺﾞｼｯｸM-PRO"/>
                          <a:cs typeface="Times New Roman"/>
                        </a:rPr>
                        <a:t>配食サービス</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200" kern="100" dirty="0">
                          <a:latin typeface="Century"/>
                          <a:ea typeface="HG丸ｺﾞｼｯｸM-PRO"/>
                          <a:cs typeface="Times New Roman"/>
                        </a:rPr>
                        <a:t>１食</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200" kern="100" dirty="0" smtClean="0">
                          <a:latin typeface="Century"/>
                          <a:ea typeface="ＭＳ 明朝"/>
                          <a:cs typeface="Times New Roman"/>
                        </a:rPr>
                        <a:t>委託</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r>
                        <a:rPr lang="ja-JP" altLang="en-US" sz="1200" kern="100" dirty="0" smtClean="0">
                          <a:latin typeface="Century"/>
                          <a:ea typeface="HG丸ｺﾞｼｯｸM-PRO"/>
                          <a:cs typeface="Times New Roman"/>
                        </a:rPr>
                        <a:t>自己負担</a:t>
                      </a:r>
                      <a:r>
                        <a:rPr lang="en-US" altLang="ja-JP" sz="1200" kern="100" dirty="0" smtClean="0">
                          <a:latin typeface="Century"/>
                          <a:ea typeface="HG丸ｺﾞｼｯｸM-PRO"/>
                          <a:cs typeface="Times New Roman"/>
                        </a:rPr>
                        <a:t>:</a:t>
                      </a:r>
                      <a:r>
                        <a:rPr lang="ja-JP" sz="1200" kern="100" dirty="0" smtClean="0">
                          <a:latin typeface="Century"/>
                          <a:ea typeface="HG丸ｺﾞｼｯｸM-PRO"/>
                          <a:cs typeface="Times New Roman"/>
                        </a:rPr>
                        <a:t>４００円</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03">
                <a:tc vMerge="1">
                  <a:txBody>
                    <a:bodyPr/>
                    <a:lstStyle/>
                    <a:p>
                      <a:endParaRPr kumimoji="1" lang="ja-JP" altLang="en-US"/>
                    </a:p>
                  </a:txBody>
                  <a:tcPr/>
                </a:tc>
                <a:tc>
                  <a:txBody>
                    <a:bodyPr/>
                    <a:lstStyle/>
                    <a:p>
                      <a:pPr algn="l">
                        <a:spcAft>
                          <a:spcPts val="0"/>
                        </a:spcAft>
                      </a:pPr>
                      <a:r>
                        <a:rPr lang="ja-JP" sz="1200" kern="100" dirty="0">
                          <a:latin typeface="Century"/>
                          <a:ea typeface="HG丸ｺﾞｼｯｸM-PRO"/>
                          <a:cs typeface="Times New Roman"/>
                        </a:rPr>
                        <a:t>生きがいデイ</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200" kern="100" dirty="0">
                          <a:latin typeface="Century"/>
                          <a:ea typeface="HG丸ｺﾞｼｯｸM-PRO"/>
                          <a:cs typeface="Times New Roman"/>
                        </a:rPr>
                        <a:t>月２回</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200" kern="100" dirty="0" smtClean="0">
                          <a:latin typeface="Century"/>
                          <a:ea typeface="HG丸ｺﾞｼｯｸM-PRO"/>
                          <a:cs typeface="Times New Roman"/>
                        </a:rPr>
                        <a:t>委託</a:t>
                      </a:r>
                      <a:r>
                        <a:rPr lang="ja-JP" altLang="en-US" sz="1200" kern="100" dirty="0" smtClean="0">
                          <a:latin typeface="Century"/>
                          <a:ea typeface="HG丸ｺﾞｼｯｸM-PRO"/>
                          <a:cs typeface="Times New Roman"/>
                        </a:rPr>
                        <a:t>（</a:t>
                      </a:r>
                      <a:r>
                        <a:rPr lang="ja-JP" sz="1200" kern="100" dirty="0" smtClean="0">
                          <a:latin typeface="Century"/>
                          <a:ea typeface="HG丸ｺﾞｼｯｸM-PRO"/>
                          <a:cs typeface="Times New Roman"/>
                        </a:rPr>
                        <a:t>１</a:t>
                      </a:r>
                      <a:r>
                        <a:rPr lang="en-US" sz="1200" kern="100" dirty="0">
                          <a:latin typeface="Century"/>
                          <a:ea typeface="HG丸ｺﾞｼｯｸM-PRO"/>
                          <a:cs typeface="Times New Roman"/>
                        </a:rPr>
                        <a:t>,</a:t>
                      </a:r>
                      <a:r>
                        <a:rPr lang="ja-JP" sz="1200" kern="100" dirty="0" smtClean="0">
                          <a:latin typeface="Century"/>
                          <a:ea typeface="HG丸ｺﾞｼｯｸM-PRO"/>
                          <a:cs typeface="Times New Roman"/>
                        </a:rPr>
                        <a:t>５００円</a:t>
                      </a:r>
                      <a:r>
                        <a:rPr lang="ja-JP" altLang="en-US" sz="1200" kern="100" dirty="0" smtClean="0">
                          <a:latin typeface="Century"/>
                          <a:ea typeface="HG丸ｺﾞｼｯｸM-PRO"/>
                          <a:cs typeface="Times New Roman"/>
                        </a:rPr>
                        <a:t>）</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200" kern="100" dirty="0" smtClean="0">
                          <a:latin typeface="Century"/>
                          <a:ea typeface="HG丸ｺﾞｼｯｸM-PRO"/>
                          <a:cs typeface="Times New Roman"/>
                        </a:rPr>
                        <a:t>自己負担</a:t>
                      </a:r>
                      <a:r>
                        <a:rPr lang="en-US" altLang="ja-JP" sz="1200" kern="100" dirty="0" smtClean="0">
                          <a:latin typeface="Century"/>
                          <a:ea typeface="HG丸ｺﾞｼｯｸM-PRO"/>
                          <a:cs typeface="Times New Roman"/>
                        </a:rPr>
                        <a:t>:</a:t>
                      </a:r>
                      <a:r>
                        <a:rPr lang="ja-JP" sz="1200" kern="100" dirty="0" smtClean="0">
                          <a:latin typeface="Century"/>
                          <a:ea typeface="HG丸ｺﾞｼｯｸM-PRO"/>
                          <a:cs typeface="Times New Roman"/>
                        </a:rPr>
                        <a:t>１</a:t>
                      </a:r>
                      <a:r>
                        <a:rPr lang="en-US" sz="1200" kern="100" dirty="0">
                          <a:latin typeface="Century"/>
                          <a:ea typeface="HG丸ｺﾞｼｯｸM-PRO"/>
                          <a:cs typeface="Times New Roman"/>
                        </a:rPr>
                        <a:t>,</a:t>
                      </a:r>
                      <a:r>
                        <a:rPr lang="ja-JP" sz="1200" kern="100" dirty="0">
                          <a:latin typeface="Century"/>
                          <a:ea typeface="HG丸ｺﾞｼｯｸM-PRO"/>
                          <a:cs typeface="Times New Roman"/>
                        </a:rPr>
                        <a:t>０００円</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76">
                <a:tc vMerge="1">
                  <a:txBody>
                    <a:bodyPr/>
                    <a:lstStyle/>
                    <a:p>
                      <a:endParaRPr kumimoji="1" lang="ja-JP" altLang="en-US"/>
                    </a:p>
                  </a:txBody>
                  <a:tcPr/>
                </a:tc>
                <a:tc>
                  <a:txBody>
                    <a:bodyPr/>
                    <a:lstStyle/>
                    <a:p>
                      <a:pPr algn="l">
                        <a:spcAft>
                          <a:spcPts val="0"/>
                        </a:spcAft>
                      </a:pPr>
                      <a:r>
                        <a:rPr lang="ja-JP" sz="1200" kern="100" dirty="0">
                          <a:latin typeface="Century"/>
                          <a:ea typeface="HG丸ｺﾞｼｯｸM-PRO"/>
                          <a:cs typeface="Times New Roman"/>
                        </a:rPr>
                        <a:t>生活支援ﾍﾙﾊﾟｰ</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200" kern="100" dirty="0">
                          <a:latin typeface="Century"/>
                          <a:ea typeface="HG丸ｺﾞｼｯｸM-PRO"/>
                          <a:cs typeface="Times New Roman"/>
                        </a:rPr>
                        <a:t>週</a:t>
                      </a:r>
                      <a:r>
                        <a:rPr lang="ja-JP" sz="1200" kern="100" dirty="0" smtClean="0">
                          <a:latin typeface="Century"/>
                          <a:ea typeface="HG丸ｺﾞｼｯｸM-PRO"/>
                          <a:cs typeface="Times New Roman"/>
                        </a:rPr>
                        <a:t>１回</a:t>
                      </a:r>
                      <a:r>
                        <a:rPr lang="ja-JP" altLang="en-US" sz="1200" kern="100" dirty="0" smtClean="0">
                          <a:latin typeface="Century"/>
                          <a:ea typeface="HG丸ｺﾞｼｯｸM-PRO"/>
                          <a:cs typeface="Times New Roman"/>
                        </a:rPr>
                        <a:t>（</a:t>
                      </a:r>
                      <a:r>
                        <a:rPr lang="ja-JP" sz="1200" kern="100" dirty="0" smtClean="0">
                          <a:latin typeface="Century"/>
                          <a:ea typeface="HG丸ｺﾞｼｯｸM-PRO"/>
                          <a:cs typeface="Times New Roman"/>
                        </a:rPr>
                        <a:t>４５分</a:t>
                      </a:r>
                      <a:r>
                        <a:rPr lang="ja-JP" altLang="en-US" sz="1200" kern="100" dirty="0" smtClean="0">
                          <a:latin typeface="Century"/>
                          <a:ea typeface="HG丸ｺﾞｼｯｸM-PRO"/>
                          <a:cs typeface="Times New Roman"/>
                        </a:rPr>
                        <a:t>）</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200" kern="100" dirty="0">
                          <a:latin typeface="Century"/>
                          <a:ea typeface="HG丸ｺﾞｼｯｸM-PRO"/>
                          <a:cs typeface="Times New Roman"/>
                        </a:rPr>
                        <a:t>委託：</a:t>
                      </a:r>
                      <a:r>
                        <a:rPr lang="ja-JP" sz="1200" kern="100" dirty="0" smtClean="0">
                          <a:latin typeface="Century"/>
                          <a:ea typeface="HG丸ｺﾞｼｯｸM-PRO"/>
                          <a:cs typeface="Times New Roman"/>
                        </a:rPr>
                        <a:t>１回</a:t>
                      </a:r>
                      <a:r>
                        <a:rPr lang="ja-JP" altLang="en-US" sz="1200" kern="100" dirty="0" smtClean="0">
                          <a:latin typeface="Century"/>
                          <a:ea typeface="HG丸ｺﾞｼｯｸM-PRO"/>
                          <a:cs typeface="Times New Roman"/>
                        </a:rPr>
                        <a:t>（</a:t>
                      </a:r>
                      <a:r>
                        <a:rPr lang="en-US" sz="1200" kern="100" dirty="0" smtClean="0">
                          <a:latin typeface="HG丸ｺﾞｼｯｸM-PRO"/>
                          <a:ea typeface="ＭＳ 明朝"/>
                          <a:cs typeface="Times New Roman"/>
                        </a:rPr>
                        <a:t>2,025</a:t>
                      </a:r>
                      <a:r>
                        <a:rPr lang="ja-JP" sz="1200" kern="100" dirty="0" smtClean="0">
                          <a:latin typeface="Century"/>
                          <a:ea typeface="HG丸ｺﾞｼｯｸM-PRO"/>
                          <a:cs typeface="Times New Roman"/>
                        </a:rPr>
                        <a:t>円</a:t>
                      </a:r>
                      <a:r>
                        <a:rPr lang="ja-JP" altLang="en-US" sz="1200" kern="100" dirty="0" smtClean="0">
                          <a:latin typeface="Century"/>
                          <a:ea typeface="HG丸ｺﾞｼｯｸM-PRO"/>
                          <a:cs typeface="Times New Roman"/>
                        </a:rPr>
                        <a:t>）</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200" kern="100" dirty="0" smtClean="0">
                          <a:latin typeface="Century"/>
                          <a:ea typeface="HG丸ｺﾞｼｯｸM-PRO"/>
                          <a:cs typeface="Times New Roman"/>
                        </a:rPr>
                        <a:t>自己負担</a:t>
                      </a:r>
                      <a:r>
                        <a:rPr lang="en-US" altLang="ja-JP" sz="1200" kern="100" dirty="0" smtClean="0">
                          <a:latin typeface="Century"/>
                          <a:ea typeface="HG丸ｺﾞｼｯｸM-PRO"/>
                          <a:cs typeface="Times New Roman"/>
                        </a:rPr>
                        <a:t>:</a:t>
                      </a:r>
                      <a:r>
                        <a:rPr lang="ja-JP" sz="1200" kern="100" dirty="0" smtClean="0">
                          <a:latin typeface="Century"/>
                          <a:ea typeface="HG丸ｺﾞｼｯｸM-PRO"/>
                          <a:cs typeface="Times New Roman"/>
                        </a:rPr>
                        <a:t>介護</a:t>
                      </a:r>
                      <a:r>
                        <a:rPr lang="ja-JP" sz="1200" kern="100" dirty="0">
                          <a:latin typeface="Century"/>
                          <a:ea typeface="HG丸ｺﾞｼｯｸM-PRO"/>
                          <a:cs typeface="Times New Roman"/>
                        </a:rPr>
                        <a:t>保険に</a:t>
                      </a:r>
                      <a:r>
                        <a:rPr lang="ja-JP" sz="1200" kern="100" dirty="0" smtClean="0">
                          <a:latin typeface="Century"/>
                          <a:ea typeface="HG丸ｺﾞｼｯｸM-PRO"/>
                          <a:cs typeface="Times New Roman"/>
                        </a:rPr>
                        <a:t>準じ１回２２５円</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27">
                <a:tc vMerge="1">
                  <a:txBody>
                    <a:bodyPr/>
                    <a:lstStyle/>
                    <a:p>
                      <a:endParaRPr kumimoji="1" lang="ja-JP" altLang="en-US"/>
                    </a:p>
                  </a:txBody>
                  <a:tcPr/>
                </a:tc>
                <a:tc>
                  <a:txBody>
                    <a:bodyPr/>
                    <a:lstStyle/>
                    <a:p>
                      <a:pPr algn="l">
                        <a:spcAft>
                          <a:spcPts val="0"/>
                        </a:spcAft>
                      </a:pPr>
                      <a:r>
                        <a:rPr lang="ja-JP" sz="1200" kern="100" dirty="0">
                          <a:latin typeface="Century"/>
                          <a:ea typeface="HG丸ｺﾞｼｯｸM-PRO"/>
                          <a:cs typeface="Times New Roman"/>
                        </a:rPr>
                        <a:t>生活管理指導短期宿泊事業</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200" kern="100" dirty="0">
                          <a:latin typeface="Century"/>
                          <a:ea typeface="HG丸ｺﾞｼｯｸM-PRO"/>
                          <a:cs typeface="Times New Roman"/>
                        </a:rPr>
                        <a:t>緊急時７日以内</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ja-JP" sz="1200" kern="100" dirty="0">
                          <a:latin typeface="Century"/>
                          <a:ea typeface="HG丸ｺﾞｼｯｸM-PRO"/>
                          <a:cs typeface="Times New Roman"/>
                        </a:rPr>
                        <a:t>委託：利用者負担</a:t>
                      </a:r>
                      <a:r>
                        <a:rPr lang="en-US" sz="1200" kern="100" dirty="0">
                          <a:latin typeface="Century"/>
                          <a:ea typeface="HG丸ｺﾞｼｯｸM-PRO"/>
                          <a:cs typeface="Times New Roman"/>
                        </a:rPr>
                        <a:t>1,140</a:t>
                      </a:r>
                      <a:r>
                        <a:rPr lang="ja-JP" sz="1200" kern="100" dirty="0">
                          <a:latin typeface="Century"/>
                          <a:ea typeface="HG丸ｺﾞｼｯｸM-PRO"/>
                          <a:cs typeface="Times New Roman"/>
                        </a:rPr>
                        <a:t>円</a:t>
                      </a:r>
                      <a:r>
                        <a:rPr lang="ja-JP" sz="1200" kern="100" dirty="0" smtClean="0">
                          <a:latin typeface="Century"/>
                          <a:ea typeface="HG丸ｺﾞｼｯｸM-PRO"/>
                          <a:cs typeface="Times New Roman"/>
                        </a:rPr>
                        <a:t>（</a:t>
                      </a:r>
                      <a:r>
                        <a:rPr lang="ja-JP" altLang="en-US" sz="1200" kern="100" dirty="0" smtClean="0">
                          <a:latin typeface="Century"/>
                          <a:ea typeface="HG丸ｺﾞｼｯｸM-PRO"/>
                          <a:cs typeface="Times New Roman"/>
                        </a:rPr>
                        <a:t>収入に応じ</a:t>
                      </a:r>
                      <a:r>
                        <a:rPr lang="ja-JP" sz="1200" kern="100" dirty="0" smtClean="0">
                          <a:latin typeface="Century"/>
                          <a:ea typeface="HG丸ｺﾞｼｯｸM-PRO"/>
                          <a:cs typeface="Times New Roman"/>
                        </a:rPr>
                        <a:t>例外</a:t>
                      </a:r>
                      <a:r>
                        <a:rPr lang="ja-JP" sz="1200" kern="100" dirty="0">
                          <a:latin typeface="Century"/>
                          <a:ea typeface="HG丸ｺﾞｼｯｸM-PRO"/>
                          <a:cs typeface="Times New Roman"/>
                        </a:rPr>
                        <a:t>あり）</a:t>
                      </a:r>
                      <a:endParaRPr lang="ja-JP" sz="1200" kern="100" dirty="0">
                        <a:latin typeface="Century"/>
                        <a:ea typeface="ＭＳ 明朝"/>
                        <a:cs typeface="Times New Roman"/>
                      </a:endParaRPr>
                    </a:p>
                  </a:txBody>
                  <a:tcPr marL="46708" marR="467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bl>
          </a:graphicData>
        </a:graphic>
      </p:graphicFrame>
      <p:sp>
        <p:nvSpPr>
          <p:cNvPr id="24579" name="Rectangle 3"/>
          <p:cNvSpPr>
            <a:spLocks noChangeArrowheads="1"/>
          </p:cNvSpPr>
          <p:nvPr/>
        </p:nvSpPr>
        <p:spPr bwMode="auto">
          <a:xfrm>
            <a:off x="200472" y="1093967"/>
            <a:ext cx="9433048" cy="523220"/>
          </a:xfrm>
          <a:prstGeom prst="rect">
            <a:avLst/>
          </a:prstGeom>
          <a:noFill/>
          <a:ln w="63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sz="1600" b="0" i="0" u="none" strike="noStrike" cap="none" normalizeH="0" baseline="0" dirty="0" smtClean="0">
                <a:ln>
                  <a:noFill/>
                </a:ln>
                <a:solidFill>
                  <a:schemeClr val="tx1"/>
                </a:solidFill>
                <a:effectLst/>
                <a:latin typeface="Century" pitchFamily="18" charset="0"/>
                <a:ea typeface="HG丸ｺﾞｼｯｸM-PRO" pitchFamily="50" charset="-128"/>
                <a:cs typeface="Times New Roman" pitchFamily="18" charset="0"/>
              </a:rPr>
              <a:t>八女市</a:t>
            </a:r>
            <a:r>
              <a:rPr kumimoji="1" lang="ja-JP" altLang="en-US" sz="1600" b="0" i="0" u="none" strike="noStrike" cap="none" normalizeH="0" baseline="0" dirty="0" smtClean="0">
                <a:ln>
                  <a:noFill/>
                </a:ln>
                <a:solidFill>
                  <a:schemeClr val="tx1"/>
                </a:solidFill>
                <a:effectLst/>
                <a:latin typeface="Century" pitchFamily="18" charset="0"/>
                <a:ea typeface="HG丸ｺﾞｼｯｸM-PRO" pitchFamily="50" charset="-128"/>
                <a:cs typeface="Times New Roman" pitchFamily="18" charset="0"/>
              </a:rPr>
              <a:t>の平成</a:t>
            </a:r>
            <a:r>
              <a:rPr kumimoji="1" lang="en-US" altLang="ja-JP" sz="1600" b="0" i="0" u="none" strike="noStrike" cap="none" normalizeH="0" baseline="0" dirty="0" smtClean="0">
                <a:ln>
                  <a:noFill/>
                </a:ln>
                <a:solidFill>
                  <a:schemeClr val="tx1"/>
                </a:solidFill>
                <a:effectLst/>
                <a:latin typeface="Century" pitchFamily="18" charset="0"/>
                <a:ea typeface="HG丸ｺﾞｼｯｸM-PRO" pitchFamily="50" charset="-128"/>
                <a:cs typeface="Times New Roman" pitchFamily="18" charset="0"/>
              </a:rPr>
              <a:t>29</a:t>
            </a:r>
            <a:r>
              <a:rPr kumimoji="1" lang="ja-JP" altLang="en-US" sz="1600" b="0" i="0" u="none" strike="noStrike" cap="none" normalizeH="0" baseline="0" dirty="0" smtClean="0">
                <a:ln>
                  <a:noFill/>
                </a:ln>
                <a:solidFill>
                  <a:schemeClr val="tx1"/>
                </a:solidFill>
                <a:effectLst/>
                <a:latin typeface="Century" pitchFamily="18" charset="0"/>
                <a:ea typeface="HG丸ｺﾞｼｯｸM-PRO" pitchFamily="50" charset="-128"/>
                <a:cs typeface="Times New Roman" pitchFamily="18" charset="0"/>
              </a:rPr>
              <a:t>年度計画している</a:t>
            </a:r>
            <a:r>
              <a:rPr kumimoji="1" lang="ja-JP" sz="1600" b="0" i="0" u="none" strike="noStrike" cap="none" normalizeH="0" baseline="0" dirty="0" smtClean="0">
                <a:ln>
                  <a:noFill/>
                </a:ln>
                <a:solidFill>
                  <a:schemeClr val="tx1"/>
                </a:solidFill>
                <a:effectLst/>
                <a:latin typeface="Century" pitchFamily="18" charset="0"/>
                <a:ea typeface="HG丸ｺﾞｼｯｸM-PRO" pitchFamily="50" charset="-128"/>
                <a:cs typeface="Times New Roman" pitchFamily="18" charset="0"/>
              </a:rPr>
              <a:t>介護予防・日常生活支援総合事業の構成</a:t>
            </a:r>
            <a:endParaRPr kumimoji="1" lang="en-US" altLang="ja-JP" sz="1600" b="0" i="0" u="none" strike="noStrike" cap="none" normalizeH="0" baseline="0" dirty="0" smtClean="0">
              <a:ln>
                <a:noFill/>
              </a:ln>
              <a:solidFill>
                <a:schemeClr val="tx1"/>
              </a:solidFill>
              <a:effectLst/>
              <a:latin typeface="Century" pitchFamily="18" charset="0"/>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cs typeface="Times New Roman" pitchFamily="18" charset="0"/>
              </a:rPr>
              <a:t>                                                                                                            </a:t>
            </a:r>
            <a:r>
              <a:rPr kumimoji="1" lang="en-US" altLang="ja-JP" sz="1200" b="0" i="0" u="none" strike="noStrike" cap="none" normalizeH="0" baseline="0" dirty="0" smtClean="0">
                <a:ln>
                  <a:noFill/>
                </a:ln>
                <a:solidFill>
                  <a:schemeClr val="tx1"/>
                </a:solidFill>
                <a:effectLst/>
                <a:latin typeface="Arial" pitchFamily="34" charset="0"/>
                <a:ea typeface="HG丸ｺﾞｼｯｸM-PRO" pitchFamily="50" charset="-128"/>
                <a:cs typeface="Times New Roman" pitchFamily="18" charset="0"/>
              </a:rPr>
              <a:t>※</a:t>
            </a: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cs typeface="Times New Roman" pitchFamily="18" charset="0"/>
              </a:rPr>
              <a:t>対象者は要支援者及び事業対象者（基本チェックリスト該当者）</a:t>
            </a:r>
            <a:r>
              <a:rPr kumimoji="1" lang="ja-JP" altLang="en-US"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正方形/長方形 10"/>
          <p:cNvSpPr/>
          <p:nvPr/>
        </p:nvSpPr>
        <p:spPr bwMode="auto">
          <a:xfrm>
            <a:off x="200472" y="548680"/>
            <a:ext cx="9433048" cy="504056"/>
          </a:xfrm>
          <a:prstGeom prst="rect">
            <a:avLst/>
          </a:prstGeom>
          <a:noFill/>
          <a:ln w="28575" cmpd="sng">
            <a:solidFill>
              <a:srgbClr val="002060"/>
            </a:solidFill>
            <a:prstDash val="solid"/>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rtlCol="0" anchor="ctr"/>
          <a:lstStyle/>
          <a:p>
            <a:pPr lvl="0" algn="ctr"/>
            <a:r>
              <a:rPr lang="ja-JP" altLang="en-US" sz="2000" dirty="0" smtClean="0">
                <a:latin typeface="Century" pitchFamily="18" charset="0"/>
                <a:ea typeface="HG丸ｺﾞｼｯｸM-PRO" pitchFamily="50" charset="-128"/>
                <a:cs typeface="Times New Roman" pitchFamily="18" charset="0"/>
              </a:rPr>
              <a:t>八女市の</a:t>
            </a:r>
            <a:r>
              <a:rPr lang="ja-JP" altLang="ja-JP" sz="2000" dirty="0" smtClean="0">
                <a:latin typeface="Century" pitchFamily="18" charset="0"/>
                <a:ea typeface="HG丸ｺﾞｼｯｸM-PRO" pitchFamily="50" charset="-128"/>
                <a:cs typeface="Times New Roman" pitchFamily="18" charset="0"/>
              </a:rPr>
              <a:t>サービス類型等について</a:t>
            </a:r>
            <a:endParaRPr kumimoji="1" lang="ja-JP" altLang="en-US" sz="2000" dirty="0" smtClean="0">
              <a:solidFill>
                <a:prstClr val="black"/>
              </a:solidFill>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a:buNone/>
            </a:pP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サービス利用までの流れ</a:t>
            </a:r>
            <a:endParaRPr lang="en-US" altLang="ja-JP" dirty="0" smtClean="0">
              <a:latin typeface="HG丸ｺﾞｼｯｸM-PRO" pitchFamily="50" charset="-128"/>
              <a:ea typeface="HG丸ｺﾞｼｯｸM-PRO" pitchFamily="50" charset="-128"/>
            </a:endParaRPr>
          </a:p>
          <a:p>
            <a:pPr>
              <a:buNone/>
            </a:pPr>
            <a:endParaRPr lang="ja-JP" altLang="en-US" dirty="0" smtClean="0">
              <a:latin typeface="HG丸ｺﾞｼｯｸM-PRO" pitchFamily="50" charset="-128"/>
              <a:ea typeface="HG丸ｺﾞｼｯｸM-PRO" pitchFamily="50" charset="-128"/>
            </a:endParaRPr>
          </a:p>
          <a:p>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 name="タイトル 1"/>
          <p:cNvSpPr>
            <a:spLocks noGrp="1"/>
          </p:cNvSpPr>
          <p:nvPr>
            <p:ph type="title"/>
          </p:nvPr>
        </p:nvSpPr>
        <p:spPr>
          <a:xfrm>
            <a:off x="495300" y="274638"/>
            <a:ext cx="8915400" cy="634082"/>
          </a:xfrm>
        </p:spPr>
        <p:txBody>
          <a:bodyPr>
            <a:normAutofit fontScale="90000"/>
          </a:bodyPr>
          <a:lstStyle/>
          <a:p>
            <a:r>
              <a:rPr kumimoji="1" lang="ja-JP" altLang="en-US" dirty="0" smtClean="0"/>
              <a:t>サービスの併用について</a:t>
            </a:r>
            <a:endParaRPr kumimoji="1" lang="ja-JP" altLang="en-US" dirty="0"/>
          </a:p>
        </p:txBody>
      </p:sp>
      <p:graphicFrame>
        <p:nvGraphicFramePr>
          <p:cNvPr id="1184" name="オブジェクト 49"/>
          <p:cNvGraphicFramePr>
            <a:graphicFrameLocks noChangeAspect="1"/>
          </p:cNvGraphicFramePr>
          <p:nvPr/>
        </p:nvGraphicFramePr>
        <p:xfrm>
          <a:off x="428498" y="1268760"/>
          <a:ext cx="9343995" cy="5039742"/>
        </p:xfrm>
        <a:graphic>
          <a:graphicData uri="http://schemas.openxmlformats.org/presentationml/2006/ole">
            <p:oleObj spid="_x0000_s3074" name="ワークシート" r:id="rId3" imgW="11258424" imgH="6772364" progId="JustCalc.Worksheet.2">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ChangeAspect="1"/>
          </p:cNvGraphicFramePr>
          <p:nvPr>
            <p:ph idx="1"/>
          </p:nvPr>
        </p:nvGraphicFramePr>
        <p:xfrm>
          <a:off x="632521" y="404812"/>
          <a:ext cx="8784976" cy="6120531"/>
        </p:xfrm>
        <a:graphic>
          <a:graphicData uri="http://schemas.openxmlformats.org/presentationml/2006/ole">
            <p:oleObj spid="_x0000_s54274" name="文書" r:id="rId3" imgW="9252435" imgH="6581042" progId="JUSTNote.DocObject.12">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ChangeAspect="1"/>
          </p:cNvGraphicFramePr>
          <p:nvPr>
            <p:ph idx="1"/>
          </p:nvPr>
        </p:nvGraphicFramePr>
        <p:xfrm>
          <a:off x="2216696" y="188640"/>
          <a:ext cx="5059362" cy="6265564"/>
        </p:xfrm>
        <a:graphic>
          <a:graphicData uri="http://schemas.openxmlformats.org/presentationml/2006/ole">
            <p:oleObj spid="_x0000_s55298" name="文書" r:id="rId3" imgW="6765096" imgH="9574479" progId="JUSTNote.DocObject.12">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6" name="コンテンツ プレースホルダ 5" descr="16-10-31-11-39-46-352_deco.jpg"/>
          <p:cNvPicPr>
            <a:picLocks noGrp="1" noChangeAspect="1"/>
          </p:cNvPicPr>
          <p:nvPr>
            <p:ph sz="quarter" idx="1"/>
          </p:nvPr>
        </p:nvPicPr>
        <p:blipFill>
          <a:blip r:embed="rId2" cstate="print">
            <a:lum bright="16000"/>
          </a:blip>
          <a:stretch>
            <a:fillRect/>
          </a:stretch>
        </p:blipFill>
        <p:spPr>
          <a:xfrm rot="16200000">
            <a:off x="1862659" y="-1173513"/>
            <a:ext cx="6336703" cy="9205026"/>
          </a:xfrm>
          <a:prstGeom prst="rect">
            <a:avLst/>
          </a:prstGeom>
        </p:spPr>
      </p:pic>
      <p:sp>
        <p:nvSpPr>
          <p:cNvPr id="1187" name="円/楕円 7"/>
          <p:cNvSpPr/>
          <p:nvPr/>
        </p:nvSpPr>
        <p:spPr>
          <a:xfrm>
            <a:off x="-1677736" y="1"/>
            <a:ext cx="4952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8" name="左矢印 9"/>
          <p:cNvSpPr/>
          <p:nvPr/>
        </p:nvSpPr>
        <p:spPr>
          <a:xfrm>
            <a:off x="5655078" y="692696"/>
            <a:ext cx="468052"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89" name="直線コネクタ 11"/>
          <p:cNvCxnSpPr/>
          <p:nvPr/>
        </p:nvCxnSpPr>
        <p:spPr>
          <a:xfrm>
            <a:off x="4640965" y="908720"/>
            <a:ext cx="93610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タイトル 1"/>
          <p:cNvSpPr>
            <a:spLocks noGrp="1"/>
          </p:cNvSpPr>
          <p:nvPr>
            <p:ph type="title"/>
          </p:nvPr>
        </p:nvSpPr>
        <p:spPr/>
        <p:txBody>
          <a:bodyPr/>
          <a:lstStyle/>
          <a:p>
            <a:endParaRPr kumimoji="1" lang="ja-JP" altLang="en-US"/>
          </a:p>
        </p:txBody>
      </p:sp>
      <p:sp>
        <p:nvSpPr>
          <p:cNvPr id="1202" name="コンテンツ プレースホルダ 2"/>
          <p:cNvSpPr>
            <a:spLocks noGrp="1"/>
          </p:cNvSpPr>
          <p:nvPr>
            <p:ph sz="quarter" idx="1"/>
          </p:nvPr>
        </p:nvSpPr>
        <p:spPr>
          <a:xfrm>
            <a:off x="584515" y="1447800"/>
            <a:ext cx="9049005" cy="4572000"/>
          </a:xfrm>
        </p:spPr>
        <p:txBody>
          <a:bodyPr/>
          <a:lstStyle/>
          <a:p>
            <a:pPr>
              <a:buNone/>
            </a:pPr>
            <a:endParaRPr kumimoji="1" lang="en-US" altLang="ja-JP" dirty="0" smtClean="0"/>
          </a:p>
          <a:p>
            <a:pPr>
              <a:buNone/>
            </a:pPr>
            <a:endParaRPr lang="en-US" altLang="ja-JP" dirty="0" smtClean="0"/>
          </a:p>
          <a:p>
            <a:pPr>
              <a:buNone/>
            </a:pPr>
            <a:r>
              <a:rPr lang="ja-JP" altLang="en-US" sz="4000" dirty="0" smtClean="0">
                <a:latin typeface="HG丸ｺﾞｼｯｸM-PRO" pitchFamily="50" charset="-128"/>
                <a:ea typeface="HG丸ｺﾞｼｯｸM-PRO" pitchFamily="50" charset="-128"/>
              </a:rPr>
              <a:t>介護予防サービス計画と</a:t>
            </a:r>
          </a:p>
          <a:p>
            <a:pPr>
              <a:buNone/>
            </a:pPr>
            <a:r>
              <a:rPr lang="ja-JP" altLang="en-US" sz="4000" dirty="0" smtClean="0">
                <a:latin typeface="HG丸ｺﾞｼｯｸM-PRO" pitchFamily="50" charset="-128"/>
                <a:ea typeface="HG丸ｺﾞｼｯｸM-PRO" pitchFamily="50" charset="-128"/>
              </a:rPr>
              <a:t>介護予防ケアマネジメントについて</a:t>
            </a:r>
            <a:endParaRPr lang="en-US" altLang="ja-JP" sz="4000" dirty="0" smtClean="0">
              <a:latin typeface="HG丸ｺﾞｼｯｸM-PRO" pitchFamily="50" charset="-128"/>
              <a:ea typeface="HG丸ｺﾞｼｯｸM-PRO"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コンテンツ プレースホルダ 2"/>
          <p:cNvSpPr>
            <a:spLocks noGrp="1"/>
          </p:cNvSpPr>
          <p:nvPr>
            <p:ph sz="quarter" idx="1"/>
          </p:nvPr>
        </p:nvSpPr>
        <p:spPr>
          <a:xfrm>
            <a:off x="272480" y="332656"/>
            <a:ext cx="9439049" cy="6264696"/>
          </a:xfrm>
        </p:spPr>
        <p:txBody>
          <a:bodyPr>
            <a:noAutofit/>
          </a:bodyPr>
          <a:lstStyle/>
          <a:p>
            <a:pPr lvl="0">
              <a:buNone/>
            </a:pPr>
            <a:r>
              <a:rPr lang="ja-JP" altLang="en-US" sz="1800" b="1" dirty="0" smtClean="0">
                <a:latin typeface="HG丸ｺﾞｼｯｸM-PRO" pitchFamily="50" charset="-128"/>
                <a:ea typeface="HG丸ｺﾞｼｯｸM-PRO" pitchFamily="50" charset="-128"/>
              </a:rPr>
              <a:t>○</a:t>
            </a:r>
            <a:r>
              <a:rPr lang="ja-JP" altLang="ja-JP" sz="1800" b="1" dirty="0" smtClean="0">
                <a:latin typeface="HG丸ｺﾞｼｯｸM-PRO" pitchFamily="50" charset="-128"/>
                <a:ea typeface="HG丸ｺﾞｼｯｸM-PRO" pitchFamily="50" charset="-128"/>
              </a:rPr>
              <a:t>現在の要支援者（介護予防訪問（通所）介護利用者）</a:t>
            </a:r>
            <a:endParaRPr lang="en-US" altLang="ja-JP" sz="1800" b="1" dirty="0" smtClean="0">
              <a:latin typeface="HG丸ｺﾞｼｯｸM-PRO" pitchFamily="50" charset="-128"/>
              <a:ea typeface="HG丸ｺﾞｼｯｸM-PRO" pitchFamily="50" charset="-128"/>
            </a:endParaRPr>
          </a:p>
          <a:p>
            <a:pPr>
              <a:buNone/>
            </a:pPr>
            <a:r>
              <a:rPr lang="ja-JP" altLang="en-US" sz="1800" dirty="0" smtClean="0">
                <a:latin typeface="HGPｺﾞｼｯｸM" pitchFamily="50" charset="-128"/>
                <a:ea typeface="HGPｺﾞｼｯｸM" pitchFamily="50" charset="-128"/>
              </a:rPr>
              <a:t>    </a:t>
            </a:r>
            <a:r>
              <a:rPr lang="ja-JP" altLang="ja-JP" sz="1800" b="1" dirty="0" smtClean="0">
                <a:latin typeface="HGPｺﾞｼｯｸM" pitchFamily="50" charset="-128"/>
                <a:ea typeface="HGPｺﾞｼｯｸM" pitchFamily="50" charset="-128"/>
              </a:rPr>
              <a:t>次の認定更新・区分変更までは、</a:t>
            </a:r>
            <a:r>
              <a:rPr lang="ja-JP" altLang="ja-JP" sz="1800" dirty="0" smtClean="0">
                <a:latin typeface="HGPｺﾞｼｯｸM" pitchFamily="50" charset="-128"/>
                <a:ea typeface="HGPｺﾞｼｯｸM" pitchFamily="50" charset="-128"/>
              </a:rPr>
              <a:t>予防給付（介護予防</a:t>
            </a:r>
            <a:r>
              <a:rPr lang="ja-JP" altLang="ja-JP" sz="2000" dirty="0" smtClean="0">
                <a:latin typeface="HGPｺﾞｼｯｸM" pitchFamily="50" charset="-128"/>
                <a:ea typeface="HGPｺﾞｼｯｸM" pitchFamily="50" charset="-128"/>
              </a:rPr>
              <a:t>訪問</a:t>
            </a:r>
            <a:r>
              <a:rPr lang="ja-JP" altLang="ja-JP" sz="1800" dirty="0" smtClean="0">
                <a:latin typeface="HGPｺﾞｼｯｸM" pitchFamily="50" charset="-128"/>
                <a:ea typeface="HGPｺﾞｼｯｸM" pitchFamily="50" charset="-128"/>
              </a:rPr>
              <a:t>介護・介護予防通所介護）</a:t>
            </a:r>
            <a:r>
              <a:rPr lang="ja-JP" altLang="en-US" sz="1800" dirty="0" smtClean="0">
                <a:latin typeface="HGPｺﾞｼｯｸM" pitchFamily="50" charset="-128"/>
                <a:ea typeface="HGPｺﾞｼｯｸM" pitchFamily="50" charset="-128"/>
              </a:rPr>
              <a:t>   </a:t>
            </a:r>
            <a:endParaRPr lang="en-US" altLang="ja-JP" sz="1800" dirty="0" smtClean="0">
              <a:latin typeface="HGPｺﾞｼｯｸM" pitchFamily="50" charset="-128"/>
              <a:ea typeface="HGPｺﾞｼｯｸM" pitchFamily="50" charset="-128"/>
            </a:endParaRPr>
          </a:p>
          <a:p>
            <a:pPr>
              <a:buNone/>
            </a:pPr>
            <a:r>
              <a:rPr lang="ja-JP" altLang="en-US" sz="1800" dirty="0" smtClean="0">
                <a:latin typeface="HGPｺﾞｼｯｸM" pitchFamily="50" charset="-128"/>
                <a:ea typeface="HGPｺﾞｼｯｸM" pitchFamily="50" charset="-128"/>
              </a:rPr>
              <a:t>                    </a:t>
            </a:r>
            <a:r>
              <a:rPr lang="ja-JP" altLang="ja-JP" sz="1800" dirty="0" smtClean="0">
                <a:latin typeface="HGPｺﾞｼｯｸM" pitchFamily="50" charset="-128"/>
                <a:ea typeface="HGPｺﾞｼｯｸM" pitchFamily="50" charset="-128"/>
              </a:rPr>
              <a:t>⇒手続等に変更なし（介護予防サービス計画）</a:t>
            </a:r>
            <a:endParaRPr lang="ja-JP" altLang="ja-JP" sz="1800" dirty="0" smtClean="0">
              <a:latin typeface="HG丸ｺﾞｼｯｸM-PRO" pitchFamily="50" charset="-128"/>
              <a:ea typeface="HG丸ｺﾞｼｯｸM-PRO" pitchFamily="50" charset="-128"/>
            </a:endParaRPr>
          </a:p>
          <a:p>
            <a:pPr>
              <a:buNone/>
            </a:pPr>
            <a:r>
              <a:rPr lang="ja-JP" altLang="en-US" sz="1800" dirty="0" smtClean="0">
                <a:latin typeface="HG丸ｺﾞｼｯｸM-PRO" pitchFamily="50" charset="-128"/>
                <a:ea typeface="HG丸ｺﾞｼｯｸM-PRO" pitchFamily="50" charset="-128"/>
              </a:rPr>
              <a:t>     </a:t>
            </a:r>
            <a:r>
              <a:rPr lang="ja-JP" altLang="en-US" sz="2400" dirty="0" smtClean="0">
                <a:latin typeface="+mn-ea"/>
              </a:rPr>
              <a:t> ★</a:t>
            </a:r>
            <a:r>
              <a:rPr lang="ja-JP" altLang="ja-JP" sz="2400" dirty="0" smtClean="0">
                <a:latin typeface="+mn-ea"/>
              </a:rPr>
              <a:t>利用者の介護認定更新時に新総合事業へ移行する</a:t>
            </a:r>
            <a:r>
              <a:rPr lang="ja-JP" altLang="en-US" sz="2400" dirty="0" smtClean="0">
                <a:latin typeface="+mn-ea"/>
              </a:rPr>
              <a:t>★</a:t>
            </a:r>
            <a:endParaRPr lang="en-US" altLang="ja-JP" sz="2400" dirty="0" smtClean="0">
              <a:latin typeface="+mn-ea"/>
            </a:endParaRPr>
          </a:p>
          <a:p>
            <a:pPr>
              <a:buNone/>
            </a:pPr>
            <a:endParaRPr lang="en-US" altLang="ja-JP" sz="1800" dirty="0" smtClean="0">
              <a:latin typeface="HG丸ｺﾞｼｯｸM-PRO" pitchFamily="50" charset="-128"/>
              <a:ea typeface="HG丸ｺﾞｼｯｸM-PRO" pitchFamily="50" charset="-128"/>
            </a:endParaRPr>
          </a:p>
          <a:p>
            <a:pPr>
              <a:buNone/>
            </a:pPr>
            <a:r>
              <a:rPr lang="ja-JP" altLang="en-US" sz="1800" dirty="0" smtClean="0">
                <a:latin typeface="HG丸ｺﾞｼｯｸM-PRO" pitchFamily="50" charset="-128"/>
                <a:ea typeface="HG丸ｺﾞｼｯｸM-PRO" pitchFamily="50" charset="-128"/>
              </a:rPr>
              <a:t>     </a:t>
            </a:r>
            <a:r>
              <a:rPr lang="ja-JP" altLang="ja-JP" sz="1800" dirty="0" smtClean="0">
                <a:latin typeface="HG丸ｺﾞｼｯｸM-PRO" pitchFamily="50" charset="-128"/>
                <a:ea typeface="HG丸ｺﾞｼｯｸM-PRO" pitchFamily="50" charset="-128"/>
              </a:rPr>
              <a:t>認定有効期間の開始年月日が</a:t>
            </a:r>
            <a:r>
              <a:rPr lang="en-US" altLang="ja-JP" sz="1800" dirty="0" smtClean="0">
                <a:latin typeface="HG丸ｺﾞｼｯｸM-PRO" pitchFamily="50" charset="-128"/>
                <a:ea typeface="HG丸ｺﾞｼｯｸM-PRO" pitchFamily="50" charset="-128"/>
              </a:rPr>
              <a:t>H29.4.1 </a:t>
            </a:r>
            <a:r>
              <a:rPr lang="ja-JP" altLang="ja-JP" sz="1800" dirty="0" smtClean="0">
                <a:latin typeface="HG丸ｺﾞｼｯｸM-PRO" pitchFamily="50" charset="-128"/>
                <a:ea typeface="HG丸ｺﾞｼｯｸM-PRO" pitchFamily="50" charset="-128"/>
              </a:rPr>
              <a:t>以降の要支援者</a:t>
            </a:r>
          </a:p>
          <a:p>
            <a:pPr>
              <a:buNone/>
            </a:pPr>
            <a:r>
              <a:rPr lang="ja-JP" altLang="en-US" sz="1800" dirty="0" smtClean="0">
                <a:latin typeface="HG丸ｺﾞｼｯｸM-PRO" pitchFamily="50" charset="-128"/>
                <a:ea typeface="HG丸ｺﾞｼｯｸM-PRO" pitchFamily="50" charset="-128"/>
              </a:rPr>
              <a:t>       ●</a:t>
            </a:r>
            <a:r>
              <a:rPr lang="ja-JP" altLang="ja-JP" sz="1800" dirty="0" smtClean="0">
                <a:latin typeface="HG丸ｺﾞｼｯｸM-PRO" pitchFamily="50" charset="-128"/>
                <a:ea typeface="HG丸ｺﾞｼｯｸM-PRO" pitchFamily="50" charset="-128"/>
              </a:rPr>
              <a:t>予防給付のみ</a:t>
            </a:r>
            <a:r>
              <a:rPr lang="ja-JP" altLang="en-US" sz="1800" dirty="0" smtClean="0">
                <a:latin typeface="HG丸ｺﾞｼｯｸM-PRO" pitchFamily="50" charset="-128"/>
                <a:ea typeface="HG丸ｺﾞｼｯｸM-PRO" pitchFamily="50" charset="-128"/>
              </a:rPr>
              <a:t>                                    </a:t>
            </a:r>
            <a:r>
              <a:rPr lang="ja-JP" altLang="ja-JP" sz="1800" dirty="0" smtClean="0">
                <a:latin typeface="HG丸ｺﾞｼｯｸM-PRO" pitchFamily="50" charset="-128"/>
                <a:ea typeface="HG丸ｺﾞｼｯｸM-PRO" pitchFamily="50" charset="-128"/>
              </a:rPr>
              <a:t>⇒介護予防サービス計画</a:t>
            </a:r>
          </a:p>
          <a:p>
            <a:pPr>
              <a:buNone/>
            </a:pPr>
            <a:r>
              <a:rPr lang="ja-JP" altLang="en-US" sz="1800" dirty="0" smtClean="0">
                <a:latin typeface="HG丸ｺﾞｼｯｸM-PRO" pitchFamily="50" charset="-128"/>
                <a:ea typeface="HG丸ｺﾞｼｯｸM-PRO" pitchFamily="50" charset="-128"/>
              </a:rPr>
              <a:t>       ●</a:t>
            </a:r>
            <a:r>
              <a:rPr lang="ja-JP" altLang="ja-JP" sz="1800" dirty="0" smtClean="0">
                <a:latin typeface="HG丸ｺﾞｼｯｸM-PRO" pitchFamily="50" charset="-128"/>
                <a:ea typeface="HG丸ｺﾞｼｯｸM-PRO" pitchFamily="50" charset="-128"/>
              </a:rPr>
              <a:t>予防給付と総合事業</a:t>
            </a:r>
            <a:r>
              <a:rPr lang="ja-JP" altLang="en-US" sz="1800" dirty="0" smtClean="0">
                <a:latin typeface="HG丸ｺﾞｼｯｸM-PRO" pitchFamily="50" charset="-128"/>
                <a:ea typeface="HG丸ｺﾞｼｯｸM-PRO" pitchFamily="50" charset="-128"/>
              </a:rPr>
              <a:t>                           </a:t>
            </a:r>
            <a:r>
              <a:rPr lang="ja-JP" altLang="ja-JP" sz="1800" dirty="0" smtClean="0">
                <a:latin typeface="HG丸ｺﾞｼｯｸM-PRO" pitchFamily="50" charset="-128"/>
                <a:ea typeface="HG丸ｺﾞｼｯｸM-PRO" pitchFamily="50" charset="-128"/>
              </a:rPr>
              <a:t>⇒介護予防サービス計画</a:t>
            </a:r>
            <a:endParaRPr lang="en-US" altLang="ja-JP" sz="1800" dirty="0" smtClean="0">
              <a:latin typeface="HG丸ｺﾞｼｯｸM-PRO" pitchFamily="50" charset="-128"/>
              <a:ea typeface="HG丸ｺﾞｼｯｸM-PRO" pitchFamily="50" charset="-128"/>
            </a:endParaRPr>
          </a:p>
          <a:p>
            <a:pPr>
              <a:buNone/>
            </a:pPr>
            <a:r>
              <a:rPr lang="ja-JP" altLang="en-US" sz="1800" dirty="0" smtClean="0">
                <a:latin typeface="HG丸ｺﾞｼｯｸM-PRO" pitchFamily="50" charset="-128"/>
                <a:ea typeface="HG丸ｺﾞｼｯｸM-PRO" pitchFamily="50" charset="-128"/>
              </a:rPr>
              <a:t>       ●総合事業</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指定事業</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と通所サービス</a:t>
            </a:r>
            <a:r>
              <a:rPr lang="en-US" altLang="ja-JP" sz="1800" dirty="0" smtClean="0">
                <a:latin typeface="HG丸ｺﾞｼｯｸM-PRO" pitchFamily="50" charset="-128"/>
                <a:ea typeface="HG丸ｺﾞｼｯｸM-PRO" pitchFamily="50" charset="-128"/>
              </a:rPr>
              <a:t>C</a:t>
            </a:r>
            <a:r>
              <a:rPr lang="ja-JP" altLang="en-US" sz="1800" dirty="0" smtClean="0">
                <a:latin typeface="HG丸ｺﾞｼｯｸM-PRO" pitchFamily="50" charset="-128"/>
                <a:ea typeface="HG丸ｺﾞｼｯｸM-PRO" pitchFamily="50" charset="-128"/>
              </a:rPr>
              <a:t>     ⇒介護予防ケアマネジメント</a:t>
            </a:r>
            <a:r>
              <a:rPr lang="en-US" altLang="ja-JP" sz="1800" dirty="0" smtClean="0">
                <a:latin typeface="HG丸ｺﾞｼｯｸM-PRO" pitchFamily="50" charset="-128"/>
                <a:ea typeface="HG丸ｺﾞｼｯｸM-PRO" pitchFamily="50" charset="-128"/>
              </a:rPr>
              <a:t>A</a:t>
            </a:r>
          </a:p>
          <a:p>
            <a:pPr>
              <a:buNone/>
            </a:pPr>
            <a:r>
              <a:rPr lang="ja-JP" altLang="en-US" sz="1800" dirty="0" smtClean="0">
                <a:latin typeface="HG丸ｺﾞｼｯｸM-PRO" pitchFamily="50" charset="-128"/>
                <a:ea typeface="HG丸ｺﾞｼｯｸM-PRO" pitchFamily="50" charset="-128"/>
              </a:rPr>
              <a:t>       ●通所サービス</a:t>
            </a:r>
            <a:r>
              <a:rPr lang="en-US" altLang="ja-JP" sz="1800" dirty="0" smtClean="0">
                <a:latin typeface="HG丸ｺﾞｼｯｸM-PRO" pitchFamily="50" charset="-128"/>
                <a:ea typeface="HG丸ｺﾞｼｯｸM-PRO" pitchFamily="50" charset="-128"/>
              </a:rPr>
              <a:t>C</a:t>
            </a:r>
            <a:r>
              <a:rPr lang="ja-JP" altLang="ja-JP" sz="1800" dirty="0" smtClean="0">
                <a:latin typeface="HG丸ｺﾞｼｯｸM-PRO" pitchFamily="50" charset="-128"/>
                <a:ea typeface="HG丸ｺﾞｼｯｸM-PRO" pitchFamily="50" charset="-128"/>
              </a:rPr>
              <a:t>のみ</a:t>
            </a:r>
            <a:r>
              <a:rPr lang="ja-JP" altLang="en-US" sz="1800" dirty="0" smtClean="0">
                <a:latin typeface="HG丸ｺﾞｼｯｸM-PRO" pitchFamily="50" charset="-128"/>
                <a:ea typeface="HG丸ｺﾞｼｯｸM-PRO" pitchFamily="50" charset="-128"/>
              </a:rPr>
              <a:t>                            </a:t>
            </a:r>
            <a:r>
              <a:rPr lang="ja-JP" altLang="ja-JP" sz="1800" dirty="0" smtClean="0">
                <a:latin typeface="HG丸ｺﾞｼｯｸM-PRO" pitchFamily="50" charset="-128"/>
                <a:ea typeface="HG丸ｺﾞｼｯｸM-PRO" pitchFamily="50" charset="-128"/>
              </a:rPr>
              <a:t>⇒介護予防ケアマネジメント</a:t>
            </a:r>
            <a:r>
              <a:rPr lang="en-US" altLang="ja-JP" sz="1800" dirty="0" smtClean="0">
                <a:latin typeface="HG丸ｺﾞｼｯｸM-PRO" pitchFamily="50" charset="-128"/>
                <a:ea typeface="HG丸ｺﾞｼｯｸM-PRO" pitchFamily="50" charset="-128"/>
              </a:rPr>
              <a:t>B</a:t>
            </a:r>
          </a:p>
          <a:p>
            <a:pPr>
              <a:buNone/>
            </a:pPr>
            <a:endParaRPr lang="ja-JP" altLang="ja-JP" sz="1800" dirty="0" smtClean="0">
              <a:latin typeface="HG丸ｺﾞｼｯｸM-PRO" pitchFamily="50" charset="-128"/>
              <a:ea typeface="HG丸ｺﾞｼｯｸM-PRO" pitchFamily="50" charset="-128"/>
            </a:endParaRPr>
          </a:p>
          <a:p>
            <a:pPr lvl="0">
              <a:buNone/>
            </a:pPr>
            <a:r>
              <a:rPr lang="ja-JP" altLang="en-US" sz="1800" b="1" dirty="0" smtClean="0">
                <a:latin typeface="HG丸ｺﾞｼｯｸM-PRO" pitchFamily="50" charset="-128"/>
                <a:ea typeface="HG丸ｺﾞｼｯｸM-PRO" pitchFamily="50" charset="-128"/>
              </a:rPr>
              <a:t>○</a:t>
            </a:r>
            <a:r>
              <a:rPr lang="ja-JP" altLang="ja-JP" sz="1800" b="1" dirty="0" smtClean="0">
                <a:latin typeface="HG丸ｺﾞｼｯｸM-PRO" pitchFamily="50" charset="-128"/>
                <a:ea typeface="HG丸ｺﾞｼｯｸM-PRO" pitchFamily="50" charset="-128"/>
              </a:rPr>
              <a:t>新規認定による要支援者</a:t>
            </a:r>
            <a:endParaRPr lang="ja-JP" altLang="ja-JP" sz="1800" dirty="0" smtClean="0">
              <a:latin typeface="HG丸ｺﾞｼｯｸM-PRO" pitchFamily="50" charset="-128"/>
              <a:ea typeface="HG丸ｺﾞｼｯｸM-PRO" pitchFamily="50" charset="-128"/>
            </a:endParaRPr>
          </a:p>
          <a:p>
            <a:pPr>
              <a:buNone/>
            </a:pPr>
            <a:r>
              <a:rPr lang="ja-JP" altLang="en-US" sz="1800" dirty="0" smtClean="0">
                <a:latin typeface="HG丸ｺﾞｼｯｸM-PRO" pitchFamily="50" charset="-128"/>
                <a:ea typeface="HG丸ｺﾞｼｯｸM-PRO" pitchFamily="50" charset="-128"/>
              </a:rPr>
              <a:t>     </a:t>
            </a:r>
            <a:r>
              <a:rPr lang="ja-JP" altLang="ja-JP" sz="1800" dirty="0" smtClean="0">
                <a:latin typeface="HG丸ｺﾞｼｯｸM-PRO" pitchFamily="50" charset="-128"/>
                <a:ea typeface="HG丸ｺﾞｼｯｸM-PRO" pitchFamily="50" charset="-128"/>
              </a:rPr>
              <a:t>平成２９年４月１日以降に新規で要支援者となり、通所・訪問型サービスを利用する場合は新総合事業での利用となる。</a:t>
            </a:r>
            <a:endParaRPr lang="en-US" altLang="ja-JP" sz="1800" dirty="0" smtClean="0">
              <a:latin typeface="HG丸ｺﾞｼｯｸM-PRO" pitchFamily="50" charset="-128"/>
              <a:ea typeface="HG丸ｺﾞｼｯｸM-PRO" pitchFamily="50" charset="-128"/>
            </a:endParaRPr>
          </a:p>
          <a:p>
            <a:pPr>
              <a:buNone/>
            </a:pPr>
            <a:endParaRPr lang="ja-JP" altLang="ja-JP" sz="1800" dirty="0" smtClean="0">
              <a:latin typeface="HG丸ｺﾞｼｯｸM-PRO" pitchFamily="50" charset="-128"/>
              <a:ea typeface="HG丸ｺﾞｼｯｸM-PRO" pitchFamily="50" charset="-128"/>
            </a:endParaRPr>
          </a:p>
          <a:p>
            <a:pPr lvl="0">
              <a:buNone/>
            </a:pPr>
            <a:r>
              <a:rPr lang="ja-JP" altLang="en-US" sz="1800" b="1" dirty="0" smtClean="0">
                <a:latin typeface="HG丸ｺﾞｼｯｸM-PRO" pitchFamily="50" charset="-128"/>
                <a:ea typeface="HG丸ｺﾞｼｯｸM-PRO" pitchFamily="50" charset="-128"/>
              </a:rPr>
              <a:t>○</a:t>
            </a:r>
            <a:r>
              <a:rPr lang="ja-JP" altLang="ja-JP" sz="1800" b="1" dirty="0" smtClean="0">
                <a:latin typeface="HG丸ｺﾞｼｯｸM-PRO" pitchFamily="50" charset="-128"/>
                <a:ea typeface="HG丸ｺﾞｼｯｸM-PRO" pitchFamily="50" charset="-128"/>
              </a:rPr>
              <a:t>基本チェックリストによる事業対象者</a:t>
            </a:r>
            <a:endParaRPr lang="ja-JP" altLang="ja-JP" sz="1800" dirty="0" smtClean="0">
              <a:latin typeface="HG丸ｺﾞｼｯｸM-PRO" pitchFamily="50" charset="-128"/>
              <a:ea typeface="HG丸ｺﾞｼｯｸM-PRO" pitchFamily="50" charset="-128"/>
            </a:endParaRPr>
          </a:p>
          <a:p>
            <a:pPr>
              <a:buNone/>
            </a:pPr>
            <a:r>
              <a:rPr lang="ja-JP" altLang="en-US" sz="1800" dirty="0" smtClean="0">
                <a:latin typeface="HG丸ｺﾞｼｯｸM-PRO" pitchFamily="50" charset="-128"/>
                <a:ea typeface="HG丸ｺﾞｼｯｸM-PRO" pitchFamily="50" charset="-128"/>
              </a:rPr>
              <a:t>  </a:t>
            </a:r>
            <a:r>
              <a:rPr lang="ja-JP" altLang="ja-JP" sz="1800" dirty="0" smtClean="0">
                <a:latin typeface="HG丸ｺﾞｼｯｸM-PRO" pitchFamily="50" charset="-128"/>
                <a:ea typeface="HG丸ｺﾞｼｯｸM-PRO" pitchFamily="50" charset="-128"/>
              </a:rPr>
              <a:t>　基本チェックリストを実施して事業対象者と判定された方は介護予防ケアマネジメントののち</a:t>
            </a:r>
            <a:r>
              <a:rPr lang="ja-JP" altLang="en-US" sz="1800" dirty="0" smtClean="0">
                <a:latin typeface="HG丸ｺﾞｼｯｸM-PRO" pitchFamily="50" charset="-128"/>
                <a:ea typeface="HG丸ｺﾞｼｯｸM-PRO" pitchFamily="50" charset="-128"/>
              </a:rPr>
              <a:t>、</a:t>
            </a:r>
            <a:r>
              <a:rPr lang="ja-JP" altLang="ja-JP" sz="1800" dirty="0" smtClean="0">
                <a:latin typeface="HG丸ｺﾞｼｯｸM-PRO" pitchFamily="50" charset="-128"/>
                <a:ea typeface="HG丸ｺﾞｼｯｸM-PRO" pitchFamily="50" charset="-128"/>
              </a:rPr>
              <a:t>訪問・通所サービスを利用する場合は新総合事業での利用となる。</a:t>
            </a:r>
            <a:endParaRPr lang="en-US" altLang="ja-JP" sz="1800" dirty="0" smtClean="0">
              <a:latin typeface="HG丸ｺﾞｼｯｸM-PRO" pitchFamily="50" charset="-128"/>
              <a:ea typeface="HG丸ｺﾞｼｯｸM-PRO" pitchFamily="50" charset="-128"/>
            </a:endParaRPr>
          </a:p>
          <a:p>
            <a:pPr>
              <a:buNone/>
            </a:pPr>
            <a:endParaRPr lang="ja-JP" altLang="ja-JP" sz="1800" dirty="0" smtClean="0">
              <a:latin typeface="HG丸ｺﾞｼｯｸM-PRO" pitchFamily="50" charset="-128"/>
              <a:ea typeface="HG丸ｺﾞｼｯｸM-PRO" pitchFamily="50" charset="-128"/>
            </a:endParaRPr>
          </a:p>
          <a:p>
            <a:endParaRPr kumimoji="1" lang="ja-JP" altLang="en-US" sz="1600" dirty="0">
              <a:latin typeface="HGS創英ﾌﾟﾚｾﾞﾝｽEB" pitchFamily="18" charset="-128"/>
              <a:ea typeface="HGS創英ﾌﾟﾚｾﾞﾝｽEB" pitchFamily="18"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タイトル 1"/>
          <p:cNvSpPr>
            <a:spLocks noGrp="1"/>
          </p:cNvSpPr>
          <p:nvPr>
            <p:ph type="title"/>
          </p:nvPr>
        </p:nvSpPr>
        <p:spPr>
          <a:xfrm>
            <a:off x="495300" y="274638"/>
            <a:ext cx="8915400" cy="634082"/>
          </a:xfrm>
        </p:spPr>
        <p:txBody>
          <a:bodyPr>
            <a:normAutofit/>
          </a:bodyPr>
          <a:lstStyle/>
          <a:p>
            <a:r>
              <a:rPr kumimoji="1" lang="ja-JP" altLang="en-US" sz="2800" dirty="0" smtClean="0"/>
              <a:t>ケアマネジメント 区分支給限度額について</a:t>
            </a:r>
            <a:endParaRPr kumimoji="1" lang="ja-JP" altLang="en-US" sz="2800" dirty="0"/>
          </a:p>
        </p:txBody>
      </p:sp>
      <p:graphicFrame>
        <p:nvGraphicFramePr>
          <p:cNvPr id="1211" name="コンテンツ プレースホルダ 4"/>
          <p:cNvGraphicFramePr/>
          <p:nvPr/>
        </p:nvGraphicFramePr>
        <p:xfrm>
          <a:off x="194472" y="1052736"/>
          <a:ext cx="9517057" cy="4953000"/>
        </p:xfrm>
        <a:graphic>
          <a:graphicData uri="http://schemas.openxmlformats.org/drawingml/2006/table">
            <a:tbl>
              <a:tblPr firstRow="1" bandRow="1">
                <a:tableStyleId>{5940675A-B579-460E-94D1-54222C63F5DA}</a:tableStyleId>
              </a:tblPr>
              <a:tblGrid>
                <a:gridCol w="1394741"/>
                <a:gridCol w="853632"/>
                <a:gridCol w="3002416"/>
                <a:gridCol w="2082026"/>
                <a:gridCol w="2184242"/>
              </a:tblGrid>
              <a:tr h="370840">
                <a:tc>
                  <a:txBody>
                    <a:bodyPr/>
                    <a:lstStyle/>
                    <a:p>
                      <a:pPr algn="ctr"/>
                      <a:r>
                        <a:rPr kumimoji="1" lang="ja-JP" altLang="en-US" sz="1600" dirty="0" smtClean="0"/>
                        <a:t>  区   分</a:t>
                      </a:r>
                      <a:endParaRPr kumimoji="1" lang="ja-JP" altLang="en-US" sz="1600" dirty="0">
                        <a:latin typeface="+mn-ea"/>
                        <a:ea typeface="+mn-ea"/>
                      </a:endParaRPr>
                    </a:p>
                  </a:txBody>
                  <a:tcPr marL="99060" marR="99060"/>
                </a:tc>
                <a:tc gridSpan="2">
                  <a:txBody>
                    <a:bodyPr/>
                    <a:lstStyle/>
                    <a:p>
                      <a:pPr algn="ctr"/>
                      <a:r>
                        <a:rPr kumimoji="1" lang="ja-JP" altLang="en-US" sz="1600" dirty="0" smtClean="0"/>
                        <a:t>サービス利用パターン例</a:t>
                      </a:r>
                      <a:endParaRPr kumimoji="1" lang="ja-JP" altLang="en-US" sz="1600" dirty="0">
                        <a:latin typeface="+mn-ea"/>
                        <a:ea typeface="+mn-ea"/>
                      </a:endParaRPr>
                    </a:p>
                  </a:txBody>
                  <a:tcPr marL="99060" marR="99060"/>
                </a:tc>
                <a:tc hMerge="1">
                  <a:txBody>
                    <a:bodyPr/>
                    <a:lstStyle/>
                    <a:p>
                      <a:endParaRPr kumimoji="1" lang="ja-JP" altLang="en-US"/>
                    </a:p>
                  </a:txBody>
                  <a:tcPr/>
                </a:tc>
                <a:tc>
                  <a:txBody>
                    <a:bodyPr/>
                    <a:lstStyle/>
                    <a:p>
                      <a:pPr algn="ctr"/>
                      <a:r>
                        <a:rPr kumimoji="1" lang="ja-JP" altLang="en-US" sz="1600" dirty="0" smtClean="0"/>
                        <a:t>ケアマネジメント</a:t>
                      </a:r>
                      <a:endParaRPr kumimoji="1" lang="ja-JP" altLang="en-US" sz="1600" dirty="0">
                        <a:latin typeface="+mn-ea"/>
                        <a:ea typeface="+mn-ea"/>
                      </a:endParaRPr>
                    </a:p>
                  </a:txBody>
                  <a:tcPr marL="99060" marR="99060"/>
                </a:tc>
                <a:tc>
                  <a:txBody>
                    <a:bodyPr/>
                    <a:lstStyle/>
                    <a:p>
                      <a:pPr algn="ctr"/>
                      <a:r>
                        <a:rPr kumimoji="1" lang="ja-JP" altLang="en-US" sz="1600" dirty="0" smtClean="0"/>
                        <a:t>支給限度額</a:t>
                      </a:r>
                      <a:endParaRPr kumimoji="1" lang="ja-JP" altLang="en-US" sz="1600" dirty="0">
                        <a:latin typeface="+mn-ea"/>
                        <a:ea typeface="+mn-ea"/>
                      </a:endParaRPr>
                    </a:p>
                  </a:txBody>
                  <a:tcPr marL="99060" marR="99060"/>
                </a:tc>
              </a:tr>
              <a:tr h="370840">
                <a:tc rowSpan="3">
                  <a:txBody>
                    <a:bodyPr/>
                    <a:lstStyle/>
                    <a:p>
                      <a:r>
                        <a:rPr kumimoji="1" lang="ja-JP" altLang="en-US" sz="1600" dirty="0" smtClean="0"/>
                        <a:t>事業対象者</a:t>
                      </a:r>
                      <a:endParaRPr kumimoji="1" lang="ja-JP" altLang="en-US" sz="1600" dirty="0">
                        <a:latin typeface="HG丸ｺﾞｼｯｸM-PRO" pitchFamily="50" charset="-128"/>
                        <a:ea typeface="HG丸ｺﾞｼｯｸM-PRO" pitchFamily="50" charset="-128"/>
                      </a:endParaRPr>
                    </a:p>
                  </a:txBody>
                  <a:tcPr marL="99060" marR="99060" anchor="ctr" anchorCtr="1"/>
                </a:tc>
                <a:tc gridSpan="2">
                  <a:txBody>
                    <a:bodyPr/>
                    <a:lstStyle/>
                    <a:p>
                      <a:r>
                        <a:rPr kumimoji="1" lang="ja-JP" altLang="en-US" dirty="0" smtClean="0"/>
                        <a:t>事業</a:t>
                      </a:r>
                      <a:r>
                        <a:rPr kumimoji="1" lang="en-US" altLang="ja-JP" dirty="0" smtClean="0"/>
                        <a:t>(</a:t>
                      </a:r>
                      <a:r>
                        <a:rPr kumimoji="1" lang="ja-JP" altLang="en-US" dirty="0" smtClean="0"/>
                        <a:t>訪問介護</a:t>
                      </a:r>
                      <a:r>
                        <a:rPr kumimoji="1" lang="en-US" altLang="ja-JP" dirty="0" smtClean="0"/>
                        <a:t>)</a:t>
                      </a:r>
                      <a:r>
                        <a:rPr kumimoji="1" lang="ja-JP" altLang="en-US" dirty="0" smtClean="0"/>
                        <a:t>のみ</a:t>
                      </a:r>
                      <a:endParaRPr kumimoji="1" lang="ja-JP" altLang="en-US" dirty="0">
                        <a:latin typeface="HG丸ｺﾞｼｯｸM-PRO" pitchFamily="50" charset="-128"/>
                        <a:ea typeface="HG丸ｺﾞｼｯｸM-PRO" pitchFamily="50" charset="-128"/>
                      </a:endParaRPr>
                    </a:p>
                  </a:txBody>
                  <a:tcPr marL="99060" marR="99060" anchor="ctr" anchorCtr="1"/>
                </a:tc>
                <a:tc hMerge="1">
                  <a:txBody>
                    <a:bodyPr/>
                    <a:lstStyle/>
                    <a:p>
                      <a:endParaRPr kumimoji="1" lang="ja-JP" altLang="en-US"/>
                    </a:p>
                  </a:txBody>
                  <a:tcPr/>
                </a:tc>
                <a:tc rowSpan="3">
                  <a:txBody>
                    <a:bodyPr/>
                    <a:lstStyle/>
                    <a:p>
                      <a:r>
                        <a:rPr kumimoji="1" lang="ja-JP" altLang="en-US" dirty="0" smtClean="0"/>
                        <a:t>介護予防ケアマネジメント</a:t>
                      </a:r>
                      <a:endParaRPr kumimoji="1" lang="ja-JP" altLang="en-US" dirty="0">
                        <a:latin typeface="HG丸ｺﾞｼｯｸM-PRO" pitchFamily="50" charset="-128"/>
                        <a:ea typeface="HG丸ｺﾞｼｯｸM-PRO" pitchFamily="50" charset="-128"/>
                      </a:endParaRPr>
                    </a:p>
                  </a:txBody>
                  <a:tcPr marL="99060" marR="99060" anchor="ctr" anchorCtr="1"/>
                </a:tc>
                <a:tc rowSpan="3">
                  <a:txBody>
                    <a:bodyPr/>
                    <a:lstStyle/>
                    <a:p>
                      <a:r>
                        <a:rPr kumimoji="1" lang="en-US" altLang="ja-JP" dirty="0" smtClean="0"/>
                        <a:t>5,003</a:t>
                      </a:r>
                      <a:r>
                        <a:rPr kumimoji="1" lang="ja-JP" altLang="en-US" dirty="0" smtClean="0"/>
                        <a:t>単位</a:t>
                      </a:r>
                      <a:r>
                        <a:rPr kumimoji="1" lang="en-US" altLang="ja-JP" dirty="0" smtClean="0"/>
                        <a:t>(※)</a:t>
                      </a:r>
                      <a:endParaRPr kumimoji="1" lang="ja-JP" altLang="en-US" dirty="0">
                        <a:latin typeface="HG丸ｺﾞｼｯｸM-PRO" pitchFamily="50" charset="-128"/>
                        <a:ea typeface="HG丸ｺﾞｼｯｸM-PRO" pitchFamily="50" charset="-128"/>
                      </a:endParaRPr>
                    </a:p>
                  </a:txBody>
                  <a:tcPr marL="99060" marR="99060" anchor="ctr" anchorCtr="1"/>
                </a:tc>
              </a:tr>
              <a:tr h="370840">
                <a:tc vMerge="1">
                  <a:txBody>
                    <a:bodyPr/>
                    <a:lstStyle/>
                    <a:p>
                      <a:endParaRPr kumimoji="1" lang="ja-JP" altLang="en-US" dirty="0"/>
                    </a:p>
                  </a:txBody>
                  <a:tcPr/>
                </a:tc>
                <a:tc gridSpan="2">
                  <a:txBody>
                    <a:bodyPr/>
                    <a:lstStyle/>
                    <a:p>
                      <a:r>
                        <a:rPr kumimoji="1" lang="ja-JP" altLang="en-US" sz="1600" dirty="0" smtClean="0"/>
                        <a:t>事業</a:t>
                      </a:r>
                      <a:r>
                        <a:rPr kumimoji="1" lang="en-US" altLang="ja-JP" sz="1600" dirty="0" smtClean="0"/>
                        <a:t>(</a:t>
                      </a:r>
                      <a:r>
                        <a:rPr kumimoji="1" lang="ja-JP" altLang="en-US" sz="1600" dirty="0" smtClean="0"/>
                        <a:t>通所介護</a:t>
                      </a:r>
                      <a:r>
                        <a:rPr kumimoji="1" lang="en-US" altLang="ja-JP" sz="1600" dirty="0" smtClean="0"/>
                        <a:t>)</a:t>
                      </a:r>
                      <a:r>
                        <a:rPr kumimoji="1" lang="ja-JP" altLang="en-US" sz="1600" dirty="0" smtClean="0"/>
                        <a:t>のみ</a:t>
                      </a:r>
                      <a:endParaRPr kumimoji="1" lang="ja-JP" altLang="en-US" sz="1600" dirty="0">
                        <a:latin typeface="HG丸ｺﾞｼｯｸM-PRO" pitchFamily="50" charset="-128"/>
                        <a:ea typeface="HG丸ｺﾞｼｯｸM-PRO" pitchFamily="50" charset="-128"/>
                      </a:endParaRPr>
                    </a:p>
                  </a:txBody>
                  <a:tcPr marL="99060" marR="99060" anchor="ctr" anchorCtr="1"/>
                </a:tc>
                <a:tc hMerge="1">
                  <a:txBody>
                    <a:bodyPr/>
                    <a:lstStyle/>
                    <a:p>
                      <a:endParaRPr kumimoji="1" lang="ja-JP" altLang="en-US"/>
                    </a:p>
                  </a:txBody>
                  <a:tcPr/>
                </a:tc>
                <a:tc vMerge="1">
                  <a:txBody>
                    <a:bodyPr/>
                    <a:lstStyle/>
                    <a:p>
                      <a:endParaRPr kumimoji="1" lang="ja-JP" altLang="en-US" dirty="0"/>
                    </a:p>
                  </a:txBody>
                  <a:tcPr/>
                </a:tc>
                <a:tc vMerge="1">
                  <a:txBody>
                    <a:bodyPr/>
                    <a:lstStyle/>
                    <a:p>
                      <a:endParaRPr kumimoji="1" lang="ja-JP" altLang="en-US" dirty="0"/>
                    </a:p>
                  </a:txBody>
                  <a:tcPr anchor="ctr" anchorCtr="1"/>
                </a:tc>
              </a:tr>
              <a:tr h="370840">
                <a:tc vMerge="1">
                  <a:txBody>
                    <a:bodyPr/>
                    <a:lstStyle/>
                    <a:p>
                      <a:endParaRPr kumimoji="1" lang="ja-JP" altLang="en-US" dirty="0"/>
                    </a:p>
                  </a:txBody>
                  <a:tcPr/>
                </a:tc>
                <a:tc gridSpan="2">
                  <a:txBody>
                    <a:bodyPr/>
                    <a:lstStyle/>
                    <a:p>
                      <a:r>
                        <a:rPr kumimoji="1" lang="ja-JP" altLang="en-US" sz="1600" dirty="0" smtClean="0"/>
                        <a:t>事業</a:t>
                      </a:r>
                      <a:r>
                        <a:rPr kumimoji="1" lang="en-US" altLang="ja-JP" sz="1600" dirty="0" smtClean="0"/>
                        <a:t>(</a:t>
                      </a:r>
                      <a:r>
                        <a:rPr kumimoji="1" lang="ja-JP" altLang="en-US" sz="1600" dirty="0" smtClean="0"/>
                        <a:t>訪問介護と通所介護</a:t>
                      </a:r>
                      <a:r>
                        <a:rPr kumimoji="1" lang="en-US" altLang="ja-JP" sz="1600" dirty="0" smtClean="0"/>
                        <a:t>)</a:t>
                      </a:r>
                      <a:r>
                        <a:rPr kumimoji="1" lang="ja-JP" altLang="en-US" sz="1600" dirty="0" smtClean="0"/>
                        <a:t>のみ</a:t>
                      </a:r>
                      <a:endParaRPr kumimoji="1" lang="ja-JP" altLang="en-US" sz="1600" dirty="0">
                        <a:latin typeface="HG丸ｺﾞｼｯｸM-PRO" pitchFamily="50" charset="-128"/>
                        <a:ea typeface="HG丸ｺﾞｼｯｸM-PRO" pitchFamily="50" charset="-128"/>
                      </a:endParaRPr>
                    </a:p>
                  </a:txBody>
                  <a:tcPr marL="99060" marR="99060" anchor="ctr" anchorCtr="1"/>
                </a:tc>
                <a:tc hMerge="1">
                  <a:txBody>
                    <a:bodyPr/>
                    <a:lstStyle/>
                    <a:p>
                      <a:endParaRPr kumimoji="1" lang="ja-JP" altLang="en-US"/>
                    </a:p>
                  </a:txBody>
                  <a:tcPr/>
                </a:tc>
                <a:tc vMerge="1">
                  <a:txBody>
                    <a:bodyPr/>
                    <a:lstStyle/>
                    <a:p>
                      <a:endParaRPr kumimoji="1" lang="ja-JP" altLang="en-US" dirty="0"/>
                    </a:p>
                  </a:txBody>
                  <a:tcPr/>
                </a:tc>
                <a:tc vMerge="1">
                  <a:txBody>
                    <a:bodyPr/>
                    <a:lstStyle/>
                    <a:p>
                      <a:endParaRPr kumimoji="1" lang="ja-JP" altLang="en-US" dirty="0"/>
                    </a:p>
                  </a:txBody>
                  <a:tcPr anchor="ctr" anchorCtr="1"/>
                </a:tc>
              </a:tr>
              <a:tr h="370840">
                <a:tc rowSpan="4">
                  <a:txBody>
                    <a:bodyPr/>
                    <a:lstStyle/>
                    <a:p>
                      <a:r>
                        <a:rPr kumimoji="1" lang="ja-JP" altLang="en-US" sz="1600" dirty="0" smtClean="0"/>
                        <a:t>要支援</a:t>
                      </a:r>
                      <a:r>
                        <a:rPr kumimoji="1" lang="en-US" altLang="ja-JP" sz="1600" dirty="0" smtClean="0"/>
                        <a:t>1</a:t>
                      </a:r>
                    </a:p>
                    <a:p>
                      <a:endParaRPr kumimoji="1" lang="ja-JP" altLang="en-US" sz="1600" dirty="0">
                        <a:latin typeface="HG丸ｺﾞｼｯｸM-PRO" pitchFamily="50" charset="-128"/>
                        <a:ea typeface="HG丸ｺﾞｼｯｸM-PRO" pitchFamily="50" charset="-128"/>
                      </a:endParaRPr>
                    </a:p>
                  </a:txBody>
                  <a:tcPr marL="99060" marR="99060" anchor="ctr" anchorCtr="1"/>
                </a:tc>
                <a:tc gridSpan="2">
                  <a:txBody>
                    <a:bodyPr/>
                    <a:lstStyle/>
                    <a:p>
                      <a:pPr algn="ctr"/>
                      <a:r>
                        <a:rPr kumimoji="1" lang="ja-JP" altLang="en-US" sz="1600" dirty="0" smtClean="0"/>
                        <a:t>給付のみ</a:t>
                      </a:r>
                      <a:endParaRPr kumimoji="1" lang="en-US" altLang="ja-JP" sz="1600" dirty="0" smtClean="0">
                        <a:latin typeface="HG丸ｺﾞｼｯｸM-PRO" pitchFamily="50" charset="-128"/>
                        <a:ea typeface="HG丸ｺﾞｼｯｸM-PRO" pitchFamily="50" charset="-128"/>
                      </a:endParaRPr>
                    </a:p>
                  </a:txBody>
                  <a:tcPr marL="99060" marR="99060" anchor="ctr" anchorCtr="1"/>
                </a:tc>
                <a:tc hMerge="1">
                  <a:txBody>
                    <a:bodyPr/>
                    <a:lstStyle/>
                    <a:p>
                      <a:endParaRPr kumimoji="1" lang="ja-JP" altLang="en-US"/>
                    </a:p>
                  </a:txBody>
                  <a:tcPr/>
                </a:tc>
                <a:tc rowSpan="3">
                  <a:txBody>
                    <a:bodyPr/>
                    <a:lstStyle/>
                    <a:p>
                      <a:r>
                        <a:rPr kumimoji="1" lang="ja-JP" altLang="en-US" dirty="0" smtClean="0"/>
                        <a:t>介護予防支援</a:t>
                      </a:r>
                      <a:endParaRPr kumimoji="1" lang="ja-JP" altLang="en-US" dirty="0">
                        <a:latin typeface="HG丸ｺﾞｼｯｸM-PRO" pitchFamily="50" charset="-128"/>
                        <a:ea typeface="HG丸ｺﾞｼｯｸM-PRO" pitchFamily="50" charset="-128"/>
                      </a:endParaRPr>
                    </a:p>
                  </a:txBody>
                  <a:tcPr marL="99060" marR="99060" anchor="ctr" anchorCtr="1"/>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5,003</a:t>
                      </a:r>
                      <a:r>
                        <a:rPr kumimoji="1" lang="ja-JP" altLang="en-US" dirty="0" smtClean="0"/>
                        <a:t>単位</a:t>
                      </a:r>
                    </a:p>
                    <a:p>
                      <a:endParaRPr kumimoji="1" lang="ja-JP" altLang="en-US" dirty="0">
                        <a:latin typeface="HG丸ｺﾞｼｯｸM-PRO" pitchFamily="50" charset="-128"/>
                        <a:ea typeface="HG丸ｺﾞｼｯｸM-PRO" pitchFamily="50" charset="-128"/>
                      </a:endParaRPr>
                    </a:p>
                  </a:txBody>
                  <a:tcPr marL="99060" marR="99060" anchor="ctr" anchorCtr="1"/>
                </a:tc>
              </a:tr>
              <a:tr h="370840">
                <a:tc vMerge="1">
                  <a:txBody>
                    <a:bodyPr/>
                    <a:lstStyle/>
                    <a:p>
                      <a:endParaRPr kumimoji="1" lang="ja-JP" altLang="en-US" dirty="0"/>
                    </a:p>
                  </a:txBody>
                  <a:tcPr/>
                </a:tc>
                <a:tc rowSpan="2">
                  <a:txBody>
                    <a:bodyPr/>
                    <a:lstStyle/>
                    <a:p>
                      <a:r>
                        <a:rPr kumimoji="1" lang="ja-JP" altLang="en-US" sz="1600" dirty="0" smtClean="0"/>
                        <a:t>給付＋</a:t>
                      </a:r>
                      <a:endParaRPr kumimoji="1" lang="ja-JP" altLang="en-US" sz="1600" dirty="0">
                        <a:latin typeface="HG丸ｺﾞｼｯｸM-PRO" pitchFamily="50" charset="-128"/>
                        <a:ea typeface="HG丸ｺﾞｼｯｸM-PRO" pitchFamily="50" charset="-128"/>
                      </a:endParaRPr>
                    </a:p>
                  </a:txBody>
                  <a:tcPr marL="99060" marR="99060" anchor="ctr" anchorCtr="1"/>
                </a:tc>
                <a:tc>
                  <a:txBody>
                    <a:bodyPr/>
                    <a:lstStyle/>
                    <a:p>
                      <a:r>
                        <a:rPr kumimoji="1" lang="ja-JP" altLang="en-US" sz="1600" dirty="0" smtClean="0"/>
                        <a:t>事業</a:t>
                      </a:r>
                      <a:r>
                        <a:rPr kumimoji="1" lang="en-US" altLang="ja-JP" sz="1600" dirty="0" smtClean="0"/>
                        <a:t>(</a:t>
                      </a:r>
                      <a:r>
                        <a:rPr kumimoji="1" lang="ja-JP" altLang="en-US" sz="1600" dirty="0" smtClean="0"/>
                        <a:t>訪問介護</a:t>
                      </a:r>
                      <a:r>
                        <a:rPr kumimoji="1" lang="en-US" altLang="ja-JP" sz="1600" dirty="0" smtClean="0"/>
                        <a:t>)</a:t>
                      </a:r>
                      <a:endParaRPr kumimoji="1" lang="ja-JP" altLang="en-US" sz="1600" dirty="0">
                        <a:latin typeface="HG丸ｺﾞｼｯｸM-PRO" pitchFamily="50" charset="-128"/>
                        <a:ea typeface="HG丸ｺﾞｼｯｸM-PRO" pitchFamily="50" charset="-128"/>
                      </a:endParaRPr>
                    </a:p>
                  </a:txBody>
                  <a:tcPr marL="99060" marR="99060" anchor="ctr" anchorCtr="1"/>
                </a:tc>
                <a:tc vMerge="1">
                  <a:txBody>
                    <a:bodyPr/>
                    <a:lstStyle/>
                    <a:p>
                      <a:endParaRPr kumimoji="1" lang="ja-JP" altLang="en-US" dirty="0"/>
                    </a:p>
                  </a:txBody>
                  <a:tcPr/>
                </a:tc>
                <a:tc vMerge="1">
                  <a:txBody>
                    <a:bodyPr/>
                    <a:lstStyle/>
                    <a:p>
                      <a:endParaRPr kumimoji="1" lang="ja-JP" altLang="en-US" dirty="0"/>
                    </a:p>
                  </a:txBody>
                  <a:tcPr anchor="ctr" anchorCtr="1"/>
                </a:tc>
              </a:tr>
              <a:tr h="313238">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600" dirty="0" smtClean="0"/>
                        <a:t>事業</a:t>
                      </a:r>
                      <a:r>
                        <a:rPr kumimoji="1" lang="en-US" altLang="ja-JP" sz="1600" dirty="0" smtClean="0"/>
                        <a:t>(</a:t>
                      </a:r>
                      <a:r>
                        <a:rPr kumimoji="1" lang="ja-JP" altLang="en-US" sz="1600" dirty="0" smtClean="0"/>
                        <a:t>通所介護</a:t>
                      </a:r>
                      <a:r>
                        <a:rPr kumimoji="1" lang="en-US" altLang="ja-JP" sz="1600" dirty="0" smtClean="0"/>
                        <a:t>)</a:t>
                      </a:r>
                      <a:endParaRPr kumimoji="1" lang="ja-JP" altLang="en-US" sz="1600" dirty="0">
                        <a:latin typeface="HG丸ｺﾞｼｯｸM-PRO" pitchFamily="50" charset="-128"/>
                        <a:ea typeface="HG丸ｺﾞｼｯｸM-PRO" pitchFamily="50" charset="-128"/>
                      </a:endParaRPr>
                    </a:p>
                  </a:txBody>
                  <a:tcPr marL="99060" marR="99060" anchor="ctr" anchorCtr="1"/>
                </a:tc>
                <a:tc vMerge="1">
                  <a:txBody>
                    <a:bodyPr/>
                    <a:lstStyle/>
                    <a:p>
                      <a:endParaRPr kumimoji="1" lang="ja-JP" altLang="en-US" dirty="0"/>
                    </a:p>
                  </a:txBody>
                  <a:tcPr/>
                </a:tc>
                <a:tc vMerge="1">
                  <a:txBody>
                    <a:bodyPr/>
                    <a:lstStyle/>
                    <a:p>
                      <a:endParaRPr kumimoji="1" lang="ja-JP" altLang="en-US" dirty="0"/>
                    </a:p>
                  </a:txBody>
                  <a:tcPr anchor="ctr" anchorCtr="1"/>
                </a:tc>
              </a:tr>
              <a:tr h="370840">
                <a:tc vMerge="1">
                  <a:txBody>
                    <a:bodyPr/>
                    <a:lstStyle/>
                    <a:p>
                      <a:endParaRPr kumimoji="1" lang="ja-JP" altLang="en-US" dirty="0"/>
                    </a:p>
                  </a:txBody>
                  <a:tcPr/>
                </a:tc>
                <a:tc gridSpan="2">
                  <a:txBody>
                    <a:bodyPr/>
                    <a:lstStyle/>
                    <a:p>
                      <a:r>
                        <a:rPr kumimoji="1" lang="ja-JP" altLang="en-US" sz="1600" dirty="0" smtClean="0"/>
                        <a:t>事業</a:t>
                      </a:r>
                      <a:r>
                        <a:rPr kumimoji="1" lang="en-US" altLang="ja-JP" sz="1600" dirty="0" smtClean="0"/>
                        <a:t>(</a:t>
                      </a:r>
                      <a:r>
                        <a:rPr kumimoji="1" lang="ja-JP" altLang="en-US" sz="1600" dirty="0" smtClean="0"/>
                        <a:t>訪問介護と通所介護</a:t>
                      </a:r>
                      <a:r>
                        <a:rPr kumimoji="1" lang="en-US" altLang="ja-JP" sz="1600" dirty="0" smtClean="0"/>
                        <a:t>)</a:t>
                      </a:r>
                      <a:endParaRPr kumimoji="1" lang="ja-JP" altLang="en-US" sz="1600" dirty="0">
                        <a:latin typeface="HG丸ｺﾞｼｯｸM-PRO" pitchFamily="50" charset="-128"/>
                        <a:ea typeface="HG丸ｺﾞｼｯｸM-PRO" pitchFamily="50" charset="-128"/>
                      </a:endParaRPr>
                    </a:p>
                  </a:txBody>
                  <a:tcPr marL="99060" marR="99060" anchor="ctr" anchorCtr="1"/>
                </a:tc>
                <a:tc hMerge="1">
                  <a:txBody>
                    <a:bodyPr/>
                    <a:lstStyle/>
                    <a:p>
                      <a:endParaRPr kumimoji="1" lang="ja-JP" altLang="en-US"/>
                    </a:p>
                  </a:txBody>
                  <a:tcPr/>
                </a:tc>
                <a:tc>
                  <a:txBody>
                    <a:bodyPr/>
                    <a:lstStyle/>
                    <a:p>
                      <a:r>
                        <a:rPr kumimoji="1" lang="ja-JP" altLang="en-US" dirty="0" smtClean="0"/>
                        <a:t>介護予防ケアマネジメント</a:t>
                      </a:r>
                      <a:endParaRPr kumimoji="1" lang="ja-JP" altLang="en-US" dirty="0">
                        <a:latin typeface="HG丸ｺﾞｼｯｸM-PRO" pitchFamily="50" charset="-128"/>
                        <a:ea typeface="HG丸ｺﾞｼｯｸM-PRO" pitchFamily="50" charset="-128"/>
                      </a:endParaRPr>
                    </a:p>
                  </a:txBody>
                  <a:tcPr marL="99060" marR="99060" anchor="ctr" anchorCtr="1"/>
                </a:tc>
                <a:tc vMerge="1">
                  <a:txBody>
                    <a:bodyPr/>
                    <a:lstStyle/>
                    <a:p>
                      <a:endParaRPr kumimoji="1" lang="ja-JP" altLang="en-US" dirty="0"/>
                    </a:p>
                  </a:txBody>
                  <a:tcPr anchor="ctr" anchorCtr="1"/>
                </a:tc>
              </a:tr>
              <a:tr h="370840">
                <a:tc rowSpan="4">
                  <a:txBody>
                    <a:bodyPr/>
                    <a:lstStyle/>
                    <a:p>
                      <a:pPr marL="0" algn="l" defTabSz="914400" rtl="0" eaLnBrk="1" latinLnBrk="0" hangingPunct="1"/>
                      <a:r>
                        <a:rPr kumimoji="1" lang="ja-JP" altLang="en-US" sz="1600" kern="1200" dirty="0" smtClean="0"/>
                        <a:t>要支援</a:t>
                      </a:r>
                      <a:r>
                        <a:rPr kumimoji="1" lang="en-US" altLang="ja-JP" sz="1600" kern="1200" dirty="0" smtClean="0"/>
                        <a:t>2</a:t>
                      </a:r>
                      <a:endParaRPr kumimoji="1" lang="en-US" altLang="ja-JP" sz="1600" kern="1200" dirty="0" smtClean="0">
                        <a:solidFill>
                          <a:schemeClr val="dk1"/>
                        </a:solidFill>
                        <a:latin typeface="HG丸ｺﾞｼｯｸM-PRO" pitchFamily="50" charset="-128"/>
                        <a:ea typeface="HG丸ｺﾞｼｯｸM-PRO" pitchFamily="50" charset="-128"/>
                        <a:cs typeface="+mn-cs"/>
                      </a:endParaRPr>
                    </a:p>
                  </a:txBody>
                  <a:tcPr marL="99060" marR="99060" anchor="ctr" anchorCtr="1"/>
                </a:tc>
                <a:tc gridSpan="2">
                  <a:txBody>
                    <a:bodyPr/>
                    <a:lstStyle/>
                    <a:p>
                      <a:pPr algn="ctr"/>
                      <a:r>
                        <a:rPr kumimoji="1" lang="ja-JP" altLang="en-US" sz="1600" dirty="0" smtClean="0"/>
                        <a:t>給付のみ</a:t>
                      </a:r>
                      <a:endParaRPr kumimoji="1" lang="en-US" altLang="ja-JP" sz="1600" dirty="0" smtClean="0">
                        <a:latin typeface="HG丸ｺﾞｼｯｸM-PRO" pitchFamily="50" charset="-128"/>
                        <a:ea typeface="HG丸ｺﾞｼｯｸM-PRO" pitchFamily="50" charset="-128"/>
                      </a:endParaRPr>
                    </a:p>
                  </a:txBody>
                  <a:tcPr marL="99060" marR="99060" anchor="ctr" anchorCtr="1"/>
                </a:tc>
                <a:tc hMerge="1">
                  <a:txBody>
                    <a:bodyPr/>
                    <a:lstStyle/>
                    <a:p>
                      <a:endParaRPr kumimoji="1" lang="ja-JP" altLang="en-US"/>
                    </a:p>
                  </a:txBody>
                  <a:tcPr/>
                </a:tc>
                <a:tc rowSpan="3">
                  <a:txBody>
                    <a:bodyPr/>
                    <a:lstStyle/>
                    <a:p>
                      <a:r>
                        <a:rPr kumimoji="1" lang="ja-JP" altLang="en-US" dirty="0" smtClean="0"/>
                        <a:t>介護予防支援</a:t>
                      </a:r>
                      <a:endParaRPr kumimoji="1" lang="ja-JP" altLang="en-US" dirty="0">
                        <a:latin typeface="HG丸ｺﾞｼｯｸM-PRO" pitchFamily="50" charset="-128"/>
                        <a:ea typeface="HG丸ｺﾞｼｯｸM-PRO" pitchFamily="50" charset="-128"/>
                      </a:endParaRPr>
                    </a:p>
                  </a:txBody>
                  <a:tcPr marL="99060" marR="99060" anchor="ctr" anchorCtr="1"/>
                </a:tc>
                <a:tc rowSpan="4">
                  <a:txBody>
                    <a:bodyPr/>
                    <a:lstStyle/>
                    <a:p>
                      <a:r>
                        <a:rPr kumimoji="1" lang="en-US" altLang="ja-JP" dirty="0" smtClean="0"/>
                        <a:t>10,473</a:t>
                      </a:r>
                      <a:r>
                        <a:rPr kumimoji="1" lang="ja-JP" altLang="en-US" dirty="0" smtClean="0"/>
                        <a:t>単位</a:t>
                      </a:r>
                      <a:endParaRPr kumimoji="1" lang="ja-JP" altLang="en-US" dirty="0">
                        <a:latin typeface="HG丸ｺﾞｼｯｸM-PRO" pitchFamily="50" charset="-128"/>
                        <a:ea typeface="HG丸ｺﾞｼｯｸM-PRO" pitchFamily="50" charset="-128"/>
                      </a:endParaRPr>
                    </a:p>
                  </a:txBody>
                  <a:tcPr marL="99060" marR="99060" anchor="ctr" anchorCtr="1"/>
                </a:tc>
              </a:tr>
              <a:tr h="370840">
                <a:tc vMerge="1">
                  <a:txBody>
                    <a:bodyPr/>
                    <a:lstStyle/>
                    <a:p>
                      <a:endParaRPr kumimoji="1" lang="ja-JP" altLang="en-US" dirty="0"/>
                    </a:p>
                  </a:txBody>
                  <a:tcPr/>
                </a:tc>
                <a:tc rowSpan="2">
                  <a:txBody>
                    <a:bodyPr/>
                    <a:lstStyle/>
                    <a:p>
                      <a:r>
                        <a:rPr kumimoji="1" lang="ja-JP" altLang="en-US" sz="1600" dirty="0" smtClean="0"/>
                        <a:t>給付＋</a:t>
                      </a:r>
                      <a:endParaRPr kumimoji="1" lang="ja-JP" altLang="en-US" sz="1600" dirty="0">
                        <a:latin typeface="HG丸ｺﾞｼｯｸM-PRO" pitchFamily="50" charset="-128"/>
                        <a:ea typeface="HG丸ｺﾞｼｯｸM-PRO" pitchFamily="50" charset="-128"/>
                      </a:endParaRPr>
                    </a:p>
                  </a:txBody>
                  <a:tcPr marL="99060" marR="99060" anchor="ctr" anchorCtr="1"/>
                </a:tc>
                <a:tc>
                  <a:txBody>
                    <a:bodyPr/>
                    <a:lstStyle/>
                    <a:p>
                      <a:r>
                        <a:rPr kumimoji="1" lang="ja-JP" altLang="en-US" sz="1600" dirty="0" smtClean="0"/>
                        <a:t>事業</a:t>
                      </a:r>
                      <a:r>
                        <a:rPr kumimoji="1" lang="en-US" altLang="ja-JP" sz="1600" dirty="0" smtClean="0"/>
                        <a:t>(</a:t>
                      </a:r>
                      <a:r>
                        <a:rPr kumimoji="1" lang="ja-JP" altLang="en-US" sz="1600" dirty="0" smtClean="0"/>
                        <a:t>訪問介護</a:t>
                      </a:r>
                      <a:r>
                        <a:rPr kumimoji="1" lang="en-US" altLang="ja-JP" sz="1600" dirty="0" smtClean="0"/>
                        <a:t>)</a:t>
                      </a:r>
                      <a:endParaRPr kumimoji="1" lang="ja-JP" altLang="en-US" sz="1600" dirty="0">
                        <a:latin typeface="HG丸ｺﾞｼｯｸM-PRO" pitchFamily="50" charset="-128"/>
                        <a:ea typeface="HG丸ｺﾞｼｯｸM-PRO" pitchFamily="50" charset="-128"/>
                      </a:endParaRPr>
                    </a:p>
                  </a:txBody>
                  <a:tcPr marL="99060" marR="99060" anchor="ctr" anchorCtr="1"/>
                </a:tc>
                <a:tc vMerge="1">
                  <a:txBody>
                    <a:bodyPr/>
                    <a:lstStyle/>
                    <a:p>
                      <a:endParaRPr kumimoji="1" lang="ja-JP" altLang="en-US" dirty="0"/>
                    </a:p>
                  </a:txBody>
                  <a:tcPr/>
                </a:tc>
                <a:tc vMerge="1">
                  <a:txBody>
                    <a:bodyPr/>
                    <a:lstStyle/>
                    <a:p>
                      <a:endParaRPr kumimoji="1" lang="ja-JP" altLang="en-US" dirty="0"/>
                    </a:p>
                  </a:txBody>
                  <a:tcPr anchor="ctr" anchorCtr="1"/>
                </a:tc>
              </a:tr>
              <a:tr h="3708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600" dirty="0" smtClean="0"/>
                        <a:t>事業</a:t>
                      </a:r>
                      <a:r>
                        <a:rPr kumimoji="1" lang="en-US" altLang="ja-JP" sz="1600" dirty="0" smtClean="0"/>
                        <a:t>(</a:t>
                      </a:r>
                      <a:r>
                        <a:rPr kumimoji="1" lang="ja-JP" altLang="en-US" sz="1600" dirty="0" smtClean="0"/>
                        <a:t>通所介護</a:t>
                      </a:r>
                      <a:r>
                        <a:rPr kumimoji="1" lang="en-US" altLang="ja-JP" sz="1600" dirty="0" smtClean="0"/>
                        <a:t>)</a:t>
                      </a:r>
                      <a:endParaRPr kumimoji="1" lang="ja-JP" altLang="en-US" sz="1600" dirty="0">
                        <a:latin typeface="HG丸ｺﾞｼｯｸM-PRO" pitchFamily="50" charset="-128"/>
                        <a:ea typeface="HG丸ｺﾞｼｯｸM-PRO" pitchFamily="50" charset="-128"/>
                      </a:endParaRPr>
                    </a:p>
                  </a:txBody>
                  <a:tcPr marL="99060" marR="99060" anchor="ctr" anchorCtr="1"/>
                </a:tc>
                <a:tc vMerge="1">
                  <a:txBody>
                    <a:bodyPr/>
                    <a:lstStyle/>
                    <a:p>
                      <a:endParaRPr kumimoji="1" lang="ja-JP" altLang="en-US" dirty="0"/>
                    </a:p>
                  </a:txBody>
                  <a:tcPr/>
                </a:tc>
                <a:tc vMerge="1">
                  <a:txBody>
                    <a:bodyPr/>
                    <a:lstStyle/>
                    <a:p>
                      <a:endParaRPr kumimoji="1" lang="ja-JP" altLang="en-US" dirty="0"/>
                    </a:p>
                  </a:txBody>
                  <a:tcPr anchor="ctr" anchorCtr="1"/>
                </a:tc>
              </a:tr>
              <a:tr h="370840">
                <a:tc vMerge="1">
                  <a:txBody>
                    <a:bodyPr/>
                    <a:lstStyle/>
                    <a:p>
                      <a:endParaRPr kumimoji="1" lang="ja-JP" altLang="en-US" dirty="0"/>
                    </a:p>
                  </a:txBody>
                  <a:tcPr/>
                </a:tc>
                <a:tc gridSpan="2">
                  <a:txBody>
                    <a:bodyPr/>
                    <a:lstStyle/>
                    <a:p>
                      <a:r>
                        <a:rPr kumimoji="1" lang="ja-JP" altLang="en-US" sz="1600" dirty="0" smtClean="0"/>
                        <a:t>事業</a:t>
                      </a:r>
                      <a:r>
                        <a:rPr kumimoji="1" lang="en-US" altLang="ja-JP" sz="1600" dirty="0" smtClean="0"/>
                        <a:t>(</a:t>
                      </a:r>
                      <a:r>
                        <a:rPr kumimoji="1" lang="ja-JP" altLang="en-US" sz="1600" dirty="0" smtClean="0"/>
                        <a:t>訪問介護と通所介護</a:t>
                      </a:r>
                      <a:r>
                        <a:rPr kumimoji="1" lang="en-US" altLang="ja-JP" sz="1600" dirty="0" smtClean="0"/>
                        <a:t>)</a:t>
                      </a:r>
                      <a:endParaRPr kumimoji="1" lang="ja-JP" altLang="en-US" sz="1600" dirty="0">
                        <a:latin typeface="HG丸ｺﾞｼｯｸM-PRO" pitchFamily="50" charset="-128"/>
                        <a:ea typeface="HG丸ｺﾞｼｯｸM-PRO" pitchFamily="50" charset="-128"/>
                      </a:endParaRPr>
                    </a:p>
                  </a:txBody>
                  <a:tcPr marL="99060" marR="99060" anchor="ctr" anchorCtr="1"/>
                </a:tc>
                <a:tc hMerge="1">
                  <a:txBody>
                    <a:bodyPr/>
                    <a:lstStyle/>
                    <a:p>
                      <a:endParaRPr kumimoji="1" lang="ja-JP" altLang="en-US"/>
                    </a:p>
                  </a:txBody>
                  <a:tcPr/>
                </a:tc>
                <a:tc>
                  <a:txBody>
                    <a:bodyPr/>
                    <a:lstStyle/>
                    <a:p>
                      <a:r>
                        <a:rPr kumimoji="1" lang="ja-JP" altLang="en-US" dirty="0" smtClean="0"/>
                        <a:t>介護予防ケアマネジメント</a:t>
                      </a:r>
                      <a:endParaRPr kumimoji="1" lang="ja-JP" altLang="en-US" dirty="0">
                        <a:latin typeface="HG丸ｺﾞｼｯｸM-PRO" pitchFamily="50" charset="-128"/>
                        <a:ea typeface="HG丸ｺﾞｼｯｸM-PRO" pitchFamily="50" charset="-128"/>
                      </a:endParaRPr>
                    </a:p>
                  </a:txBody>
                  <a:tcPr marL="99060" marR="99060" anchor="ctr" anchorCtr="1"/>
                </a:tc>
                <a:tc vMerge="1">
                  <a:txBody>
                    <a:bodyPr/>
                    <a:lstStyle/>
                    <a:p>
                      <a:endParaRPr kumimoji="1" lang="ja-JP" altLang="en-US" dirty="0"/>
                    </a:p>
                  </a:txBody>
                  <a:tcPr anchor="ctr" anchorCtr="1"/>
                </a:tc>
              </a:tr>
            </a:tbl>
          </a:graphicData>
        </a:graphic>
      </p:graphicFrame>
      <p:sp>
        <p:nvSpPr>
          <p:cNvPr id="1212" name="テキスト ボックス 6"/>
          <p:cNvSpPr txBox="1"/>
          <p:nvPr/>
        </p:nvSpPr>
        <p:spPr>
          <a:xfrm>
            <a:off x="194471" y="6165304"/>
            <a:ext cx="9399494" cy="338554"/>
          </a:xfrm>
          <a:prstGeom prst="rect">
            <a:avLst/>
          </a:prstGeom>
          <a:noFill/>
        </p:spPr>
        <p:txBody>
          <a:bodyPr wrap="square" rtlCol="0">
            <a:spAutoFit/>
          </a:bodyPr>
          <a:lstStyle/>
          <a:p>
            <a:r>
              <a:rPr kumimoji="1" lang="ja-JP" altLang="en-US" sz="1600" dirty="0" smtClean="0">
                <a:latin typeface="HG丸ｺﾞｼｯｸM-PRO" pitchFamily="50" charset="-128"/>
                <a:ea typeface="HG丸ｺﾞｼｯｸM-PRO" pitchFamily="50" charset="-128"/>
              </a:rPr>
              <a:t> </a:t>
            </a:r>
            <a:r>
              <a:rPr kumimoji="1" lang="en-US" altLang="ja-JP" sz="1600" dirty="0" smtClean="0">
                <a:latin typeface="HG丸ｺﾞｼｯｸM-PRO" pitchFamily="50" charset="-128"/>
                <a:ea typeface="HG丸ｺﾞｼｯｸM-PRO" pitchFamily="50" charset="-128"/>
              </a:rPr>
              <a:t>※</a:t>
            </a:r>
            <a:r>
              <a:rPr kumimoji="1" lang="ja-JP" altLang="en-US" sz="1600" dirty="0" smtClean="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利用者の状態よっては、予防給付の</a:t>
            </a:r>
            <a:r>
              <a:rPr kumimoji="1" lang="ja-JP" altLang="en-US" sz="1600" dirty="0" smtClean="0">
                <a:latin typeface="HG丸ｺﾞｼｯｸM-PRO" pitchFamily="50" charset="-128"/>
                <a:ea typeface="HG丸ｺﾞｼｯｸM-PRO" pitchFamily="50" charset="-128"/>
              </a:rPr>
              <a:t>要支援</a:t>
            </a:r>
            <a:r>
              <a:rPr lang="en-US" altLang="ja-JP" sz="1600" dirty="0" smtClean="0">
                <a:latin typeface="HG丸ｺﾞｼｯｸM-PRO" pitchFamily="50" charset="-128"/>
                <a:ea typeface="HG丸ｺﾞｼｯｸM-PRO" pitchFamily="50" charset="-128"/>
              </a:rPr>
              <a:t>2</a:t>
            </a:r>
            <a:r>
              <a:rPr lang="ja-JP" altLang="en-US" sz="1600" dirty="0" smtClean="0">
                <a:latin typeface="HG丸ｺﾞｼｯｸM-PRO" pitchFamily="50" charset="-128"/>
                <a:ea typeface="HG丸ｺﾞｼｯｸM-PRO" pitchFamily="50" charset="-128"/>
              </a:rPr>
              <a:t>の限度額を上限に超える場合も想定。</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 name="タイトル 1"/>
          <p:cNvSpPr>
            <a:spLocks noGrp="1"/>
          </p:cNvSpPr>
          <p:nvPr>
            <p:ph type="title"/>
          </p:nvPr>
        </p:nvSpPr>
        <p:spPr/>
        <p:txBody>
          <a:bodyPr/>
          <a:lstStyle/>
          <a:p>
            <a:endParaRPr kumimoji="1" lang="ja-JP" altLang="en-US" dirty="0"/>
          </a:p>
        </p:txBody>
      </p:sp>
      <p:sp>
        <p:nvSpPr>
          <p:cNvPr id="1128" name="コンテンツ プレースホルダ 2"/>
          <p:cNvSpPr>
            <a:spLocks noGrp="1"/>
          </p:cNvSpPr>
          <p:nvPr>
            <p:ph idx="1"/>
          </p:nvPr>
        </p:nvSpPr>
        <p:spPr>
          <a:xfrm>
            <a:off x="662524" y="1447800"/>
            <a:ext cx="8814979" cy="4572000"/>
          </a:xfrm>
        </p:spPr>
        <p:txBody>
          <a:bodyPr/>
          <a:lstStyle/>
          <a:p>
            <a:pPr>
              <a:buNone/>
            </a:pPr>
            <a:endParaRPr lang="en-US" altLang="ja-JP" sz="4000" dirty="0" smtClean="0"/>
          </a:p>
          <a:p>
            <a:pPr>
              <a:buNone/>
            </a:pPr>
            <a:r>
              <a:rPr lang="ja-JP" altLang="en-US" sz="4000" dirty="0" smtClean="0">
                <a:latin typeface="HG丸ｺﾞｼｯｸM-PRO" pitchFamily="50" charset="-128"/>
                <a:ea typeface="HG丸ｺﾞｼｯｸM-PRO" pitchFamily="50" charset="-128"/>
              </a:rPr>
              <a:t>総合事業</a:t>
            </a:r>
            <a:r>
              <a:rPr lang="en-US" altLang="ja-JP" sz="4000" dirty="0" smtClean="0">
                <a:latin typeface="HG丸ｺﾞｼｯｸM-PRO" pitchFamily="50" charset="-128"/>
                <a:ea typeface="HG丸ｺﾞｼｯｸM-PRO" pitchFamily="50" charset="-128"/>
              </a:rPr>
              <a:t>(</a:t>
            </a:r>
            <a:r>
              <a:rPr lang="ja-JP" altLang="en-US" sz="4000" dirty="0" smtClean="0">
                <a:latin typeface="HG丸ｺﾞｼｯｸM-PRO" pitchFamily="50" charset="-128"/>
                <a:ea typeface="HG丸ｺﾞｼｯｸM-PRO" pitchFamily="50" charset="-128"/>
              </a:rPr>
              <a:t>新しい介護予防・日常生活支援総合事業</a:t>
            </a:r>
            <a:r>
              <a:rPr lang="en-US" altLang="ja-JP" sz="4000" dirty="0" smtClean="0">
                <a:latin typeface="HG丸ｺﾞｼｯｸM-PRO" pitchFamily="50" charset="-128"/>
                <a:ea typeface="HG丸ｺﾞｼｯｸM-PRO" pitchFamily="50" charset="-128"/>
              </a:rPr>
              <a:t>)</a:t>
            </a:r>
            <a:r>
              <a:rPr lang="ja-JP" altLang="en-US" sz="4000" dirty="0" smtClean="0">
                <a:latin typeface="HG丸ｺﾞｼｯｸM-PRO" pitchFamily="50" charset="-128"/>
                <a:ea typeface="HG丸ｺﾞｼｯｸM-PRO" pitchFamily="50" charset="-128"/>
              </a:rPr>
              <a:t>の概要について</a:t>
            </a:r>
          </a:p>
          <a:p>
            <a:pPr>
              <a:buNone/>
            </a:pP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請求事務</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buNone/>
            </a:pPr>
            <a:r>
              <a:rPr kumimoji="1" lang="ja-JP" altLang="en-US" dirty="0" smtClean="0"/>
              <a:t>●介護予防サービス計画・・・・給付管理票作成</a:t>
            </a:r>
            <a:endParaRPr kumimoji="1" lang="en-US" altLang="ja-JP" dirty="0" smtClean="0"/>
          </a:p>
          <a:p>
            <a:pPr>
              <a:buNone/>
            </a:pPr>
            <a:r>
              <a:rPr lang="ja-JP" altLang="en-US" dirty="0" smtClean="0"/>
              <a:t>                                                        </a:t>
            </a:r>
            <a:r>
              <a:rPr kumimoji="1" lang="ja-JP" altLang="en-US" dirty="0" smtClean="0"/>
              <a:t>国保連合会に請求</a:t>
            </a:r>
            <a:endParaRPr kumimoji="1" lang="en-US" altLang="ja-JP" dirty="0" smtClean="0"/>
          </a:p>
          <a:p>
            <a:pPr>
              <a:buNone/>
            </a:pPr>
            <a:endParaRPr lang="en-US" altLang="ja-JP" dirty="0" smtClean="0"/>
          </a:p>
          <a:p>
            <a:pPr>
              <a:buNone/>
            </a:pPr>
            <a:r>
              <a:rPr kumimoji="1" lang="ja-JP" altLang="en-US" dirty="0" smtClean="0"/>
              <a:t>●ケアマネジメント</a:t>
            </a:r>
            <a:r>
              <a:rPr lang="ja-JP" altLang="en-US" dirty="0" smtClean="0"/>
              <a:t>Ａ・・・・</a:t>
            </a:r>
            <a:r>
              <a:rPr kumimoji="1" lang="ja-JP" altLang="en-US" dirty="0" smtClean="0"/>
              <a:t>・・・・ 給付管理票作成</a:t>
            </a:r>
            <a:endParaRPr kumimoji="1" lang="en-US" altLang="ja-JP" dirty="0" smtClean="0"/>
          </a:p>
          <a:p>
            <a:pPr>
              <a:buNone/>
            </a:pPr>
            <a:r>
              <a:rPr lang="ja-JP" altLang="en-US" dirty="0" smtClean="0"/>
              <a:t>                                                         市</a:t>
            </a:r>
            <a:r>
              <a:rPr kumimoji="1" lang="ja-JP" altLang="en-US" dirty="0" smtClean="0"/>
              <a:t>に請求</a:t>
            </a:r>
            <a:endParaRPr kumimoji="1" lang="en-US" altLang="ja-JP" dirty="0" smtClean="0"/>
          </a:p>
          <a:p>
            <a:pPr>
              <a:buNone/>
            </a:pPr>
            <a:endParaRPr lang="en-US" altLang="ja-JP" dirty="0" smtClean="0"/>
          </a:p>
          <a:p>
            <a:pPr>
              <a:buNone/>
            </a:pPr>
            <a:r>
              <a:rPr kumimoji="1" lang="ja-JP" altLang="en-US" dirty="0" smtClean="0"/>
              <a:t>●ケアマネジメント</a:t>
            </a:r>
            <a:r>
              <a:rPr lang="ja-JP" altLang="en-US" dirty="0" smtClean="0"/>
              <a:t>Ｂ、Ｃ</a:t>
            </a:r>
            <a:r>
              <a:rPr kumimoji="1" lang="ja-JP" altLang="en-US" dirty="0" smtClean="0"/>
              <a:t>・・・・・・給付管理票不要                               </a:t>
            </a:r>
            <a:endParaRPr kumimoji="1" lang="en-US" altLang="ja-JP" dirty="0" smtClean="0"/>
          </a:p>
          <a:p>
            <a:pPr>
              <a:buNone/>
            </a:pPr>
            <a:r>
              <a:rPr lang="ja-JP" altLang="en-US" dirty="0" smtClean="0"/>
              <a:t>                                                         市</a:t>
            </a:r>
            <a:r>
              <a:rPr kumimoji="1" lang="ja-JP" altLang="en-US" dirty="0" smtClean="0"/>
              <a:t>に請求</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タイトル 1"/>
          <p:cNvSpPr>
            <a:spLocks noGrp="1"/>
          </p:cNvSpPr>
          <p:nvPr>
            <p:ph type="title"/>
          </p:nvPr>
        </p:nvSpPr>
        <p:spPr>
          <a:xfrm>
            <a:off x="488504" y="476672"/>
            <a:ext cx="8915400" cy="706090"/>
          </a:xfrm>
        </p:spPr>
        <p:txBody>
          <a:bodyPr>
            <a:normAutofit fontScale="90000"/>
          </a:bodyPr>
          <a:lstStyle/>
          <a:p>
            <a:r>
              <a:rPr lang="en-US" altLang="ja-JP" dirty="0" smtClean="0"/>
              <a:t/>
            </a:r>
            <a:br>
              <a:rPr lang="en-US" altLang="ja-JP" dirty="0" smtClean="0"/>
            </a:br>
            <a:r>
              <a:rPr lang="ja-JP" altLang="ja-JP" dirty="0" smtClean="0"/>
              <a:t>ケアマネジメント初回加算の取扱い</a:t>
            </a:r>
            <a:br>
              <a:rPr lang="ja-JP" altLang="ja-JP" dirty="0" smtClean="0"/>
            </a:br>
            <a:endParaRPr kumimoji="1" lang="ja-JP" altLang="en-US" dirty="0"/>
          </a:p>
        </p:txBody>
      </p:sp>
      <p:sp>
        <p:nvSpPr>
          <p:cNvPr id="1215" name="コンテンツ プレースホルダ 2"/>
          <p:cNvSpPr>
            <a:spLocks noGrp="1"/>
          </p:cNvSpPr>
          <p:nvPr>
            <p:ph sz="quarter" idx="1"/>
          </p:nvPr>
        </p:nvSpPr>
        <p:spPr>
          <a:xfrm>
            <a:off x="488504" y="1412776"/>
            <a:ext cx="8915400" cy="4968552"/>
          </a:xfrm>
        </p:spPr>
        <p:txBody>
          <a:bodyPr>
            <a:noAutofit/>
          </a:bodyPr>
          <a:lstStyle/>
          <a:p>
            <a:pPr>
              <a:buNone/>
            </a:pPr>
            <a:r>
              <a:rPr lang="ja-JP" altLang="en-US" sz="1800" dirty="0" smtClean="0">
                <a:latin typeface="HG丸ｺﾞｼｯｸM-PRO" pitchFamily="50" charset="-128"/>
                <a:ea typeface="HG丸ｺﾞｼｯｸM-PRO" pitchFamily="50" charset="-128"/>
              </a:rPr>
              <a:t>    </a:t>
            </a:r>
            <a:r>
              <a:rPr lang="ja-JP" altLang="ja-JP" sz="1800" dirty="0" smtClean="0">
                <a:latin typeface="HG丸ｺﾞｼｯｸM-PRO" pitchFamily="50" charset="-128"/>
                <a:ea typeface="HG丸ｺﾞｼｯｸM-PRO" pitchFamily="50" charset="-128"/>
              </a:rPr>
              <a:t>初回加算の算定については、基本的には指定居宅介護支援、指定介護予防支援における基準に準じ、 下記①②の場合に算定できる。</a:t>
            </a:r>
          </a:p>
          <a:p>
            <a:pPr>
              <a:buNone/>
            </a:pPr>
            <a:r>
              <a:rPr lang="en-US" altLang="ja-JP" sz="1800" dirty="0" smtClean="0">
                <a:latin typeface="HG丸ｺﾞｼｯｸM-PRO" pitchFamily="50" charset="-128"/>
                <a:ea typeface="HG丸ｺﾞｼｯｸM-PRO" pitchFamily="50" charset="-128"/>
              </a:rPr>
              <a:t> </a:t>
            </a:r>
            <a:endParaRPr lang="ja-JP" altLang="ja-JP" sz="1800" dirty="0" smtClean="0">
              <a:latin typeface="HG丸ｺﾞｼｯｸM-PRO" pitchFamily="50" charset="-128"/>
              <a:ea typeface="HG丸ｺﾞｼｯｸM-PRO" pitchFamily="50" charset="-128"/>
            </a:endParaRPr>
          </a:p>
          <a:p>
            <a:pPr>
              <a:buNone/>
            </a:pPr>
            <a:r>
              <a:rPr lang="ja-JP" altLang="ja-JP" sz="2000" b="1" dirty="0" smtClean="0">
                <a:latin typeface="HG丸ｺﾞｼｯｸM-PRO" pitchFamily="50" charset="-128"/>
                <a:ea typeface="HG丸ｺﾞｼｯｸM-PRO" pitchFamily="50" charset="-128"/>
              </a:rPr>
              <a:t>①新規に介護予防ケアマネジメントを実施する場合</a:t>
            </a:r>
          </a:p>
          <a:p>
            <a:pPr>
              <a:buNone/>
            </a:pPr>
            <a:r>
              <a:rPr lang="ja-JP" altLang="en-US" sz="1800" dirty="0" smtClean="0">
                <a:latin typeface="HG丸ｺﾞｼｯｸM-PRO" pitchFamily="50" charset="-128"/>
                <a:ea typeface="HG丸ｺﾞｼｯｸM-PRO" pitchFamily="50" charset="-128"/>
              </a:rPr>
              <a:t>  </a:t>
            </a:r>
            <a:r>
              <a:rPr lang="ja-JP" altLang="ja-JP" sz="1800" dirty="0" smtClean="0">
                <a:latin typeface="HG丸ｺﾞｼｯｸM-PRO" pitchFamily="50" charset="-128"/>
                <a:ea typeface="HG丸ｺﾞｼｯｸM-PRO" pitchFamily="50" charset="-128"/>
              </a:rPr>
              <a:t>（介護予防ケアマネジメントの実施が終了して２月以上経過した後に、介護予防ケアマネジメントを実施する場合）</a:t>
            </a:r>
            <a:endParaRPr lang="en-US" altLang="ja-JP" sz="1800" dirty="0" smtClean="0">
              <a:latin typeface="HG丸ｺﾞｼｯｸM-PRO" pitchFamily="50" charset="-128"/>
              <a:ea typeface="HG丸ｺﾞｼｯｸM-PRO" pitchFamily="50" charset="-128"/>
            </a:endParaRPr>
          </a:p>
          <a:p>
            <a:pPr>
              <a:buNone/>
            </a:pPr>
            <a:endParaRPr lang="ja-JP" altLang="ja-JP" sz="1800" dirty="0" smtClean="0">
              <a:latin typeface="HG丸ｺﾞｼｯｸM-PRO" pitchFamily="50" charset="-128"/>
              <a:ea typeface="HG丸ｺﾞｼｯｸM-PRO" pitchFamily="50" charset="-128"/>
            </a:endParaRPr>
          </a:p>
          <a:p>
            <a:pPr>
              <a:buNone/>
            </a:pPr>
            <a:r>
              <a:rPr lang="ja-JP" altLang="ja-JP" sz="2000" b="1" dirty="0" smtClean="0">
                <a:latin typeface="HG丸ｺﾞｼｯｸM-PRO" pitchFamily="50" charset="-128"/>
                <a:ea typeface="HG丸ｺﾞｼｯｸM-PRO" pitchFamily="50" charset="-128"/>
              </a:rPr>
              <a:t>②要介護認定から要支援認定になる場合</a:t>
            </a:r>
            <a:r>
              <a:rPr lang="ja-JP" altLang="ja-JP" sz="2000" dirty="0" smtClean="0">
                <a:latin typeface="HG丸ｺﾞｼｯｸM-PRO" pitchFamily="50" charset="-128"/>
                <a:ea typeface="HG丸ｺﾞｼｯｸM-PRO" pitchFamily="50" charset="-128"/>
              </a:rPr>
              <a:t>、あるいはサービス事業対象者として介護予防ケアマネジメントを実施する場合</a:t>
            </a:r>
          </a:p>
          <a:p>
            <a:pPr>
              <a:buNone/>
            </a:pPr>
            <a:r>
              <a:rPr lang="en-US" altLang="ja-JP" sz="2000" dirty="0" smtClean="0">
                <a:latin typeface="HG丸ｺﾞｼｯｸM-PRO" pitchFamily="50" charset="-128"/>
                <a:ea typeface="HG丸ｺﾞｼｯｸM-PRO" pitchFamily="50" charset="-128"/>
              </a:rPr>
              <a:t> </a:t>
            </a:r>
            <a:endParaRPr lang="ja-JP" altLang="ja-JP" sz="2000" dirty="0" smtClean="0">
              <a:latin typeface="HG丸ｺﾞｼｯｸM-PRO" pitchFamily="50" charset="-128"/>
              <a:ea typeface="HG丸ｺﾞｼｯｸM-PRO" pitchFamily="50" charset="-128"/>
            </a:endParaRPr>
          </a:p>
          <a:p>
            <a:pPr>
              <a:buNone/>
            </a:pPr>
            <a:r>
              <a:rPr lang="ja-JP" altLang="ja-JP" sz="1800" dirty="0" smtClean="0">
                <a:latin typeface="HG丸ｺﾞｼｯｸM-PRO" pitchFamily="50" charset="-128"/>
                <a:ea typeface="HG丸ｺﾞｼｯｸM-PRO" pitchFamily="50" charset="-128"/>
              </a:rPr>
              <a:t>※総合事業移行前に予防給付を受けていた者が、要支援の認定有効期間が満了した翌月から、基本チェックリストによるサービス事業対象者として総合事業のサービスを利用した場合、 総合事業開始月 に初回加算の算定を行うことはできない。</a:t>
            </a:r>
          </a:p>
          <a:p>
            <a:pPr>
              <a:buNone/>
            </a:pPr>
            <a:r>
              <a:rPr lang="en-US" altLang="ja-JP" sz="1800" dirty="0" smtClean="0">
                <a:latin typeface="HG丸ｺﾞｼｯｸM-PRO" pitchFamily="50" charset="-128"/>
                <a:ea typeface="HG丸ｺﾞｼｯｸM-PRO" pitchFamily="50" charset="-128"/>
              </a:rPr>
              <a:t/>
            </a:r>
            <a:br>
              <a:rPr lang="en-US" altLang="ja-JP" sz="1800" dirty="0" smtClean="0">
                <a:latin typeface="HG丸ｺﾞｼｯｸM-PRO" pitchFamily="50" charset="-128"/>
                <a:ea typeface="HG丸ｺﾞｼｯｸM-PRO" pitchFamily="50" charset="-128"/>
              </a:rPr>
            </a:br>
            <a:endParaRPr kumimoji="1" lang="ja-JP" altLang="en-US" sz="1800" dirty="0">
              <a:latin typeface="HG丸ｺﾞｼｯｸM-PRO" pitchFamily="50" charset="-128"/>
              <a:ea typeface="HG丸ｺﾞｼｯｸM-PRO"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コンテンツ プレースホルダ 2"/>
          <p:cNvSpPr>
            <a:spLocks noGrp="1"/>
          </p:cNvSpPr>
          <p:nvPr>
            <p:ph sz="quarter" idx="1"/>
          </p:nvPr>
        </p:nvSpPr>
        <p:spPr>
          <a:xfrm>
            <a:off x="818541" y="1447800"/>
            <a:ext cx="8736971" cy="4573488"/>
          </a:xfrm>
        </p:spPr>
        <p:txBody>
          <a:bodyPr/>
          <a:lstStyle/>
          <a:p>
            <a:endParaRPr lang="en-US" altLang="ja-JP" dirty="0" smtClean="0"/>
          </a:p>
          <a:p>
            <a:pPr>
              <a:buNone/>
            </a:pPr>
            <a:endParaRPr lang="en-US" altLang="ja-JP" dirty="0" smtClean="0"/>
          </a:p>
          <a:p>
            <a:pPr algn="ctr">
              <a:buNone/>
            </a:pPr>
            <a:r>
              <a:rPr lang="ja-JP" altLang="en-US" sz="4000" dirty="0" smtClean="0">
                <a:latin typeface="HG丸ｺﾞｼｯｸM-PRO" pitchFamily="50" charset="-128"/>
                <a:ea typeface="HG丸ｺﾞｼｯｸM-PRO" pitchFamily="50" charset="-128"/>
              </a:rPr>
              <a:t>総合事業にかかる事業所の指定</a:t>
            </a:r>
            <a:endParaRPr lang="en-US" altLang="ja-JP" sz="4000" dirty="0" smtClean="0">
              <a:latin typeface="HG丸ｺﾞｼｯｸM-PRO" pitchFamily="50" charset="-128"/>
              <a:ea typeface="HG丸ｺﾞｼｯｸM-PRO" pitchFamily="50" charset="-128"/>
            </a:endParaRPr>
          </a:p>
          <a:p>
            <a:pPr algn="ctr">
              <a:buNone/>
            </a:pPr>
            <a:r>
              <a:rPr lang="ja-JP" altLang="en-US" sz="4000" dirty="0" smtClean="0">
                <a:latin typeface="HG丸ｺﾞｼｯｸM-PRO" pitchFamily="50" charset="-128"/>
                <a:ea typeface="HG丸ｺﾞｼｯｸM-PRO" pitchFamily="50" charset="-128"/>
              </a:rPr>
              <a:t>・請求等の事務について</a:t>
            </a:r>
            <a:endParaRPr kumimoji="1" lang="ja-JP" altLang="en-US" sz="4000" dirty="0">
              <a:latin typeface="HG丸ｺﾞｼｯｸM-PRO" pitchFamily="50" charset="-128"/>
              <a:ea typeface="HG丸ｺﾞｼｯｸM-PRO"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 name="タイトル 1"/>
          <p:cNvSpPr>
            <a:spLocks noGrp="1"/>
          </p:cNvSpPr>
          <p:nvPr>
            <p:ph type="title"/>
          </p:nvPr>
        </p:nvSpPr>
        <p:spPr>
          <a:xfrm>
            <a:off x="506506" y="404664"/>
            <a:ext cx="8915400" cy="634082"/>
          </a:xfrm>
        </p:spPr>
        <p:txBody>
          <a:bodyPr>
            <a:normAutofit fontScale="90000"/>
          </a:bodyPr>
          <a:lstStyle/>
          <a:p>
            <a:r>
              <a:rPr lang="en-US" altLang="ja-JP" sz="4000" dirty="0" smtClean="0"/>
              <a:t/>
            </a:r>
            <a:br>
              <a:rPr lang="en-US" altLang="ja-JP" sz="4000" dirty="0" smtClean="0"/>
            </a:br>
            <a:r>
              <a:rPr lang="ja-JP" altLang="ja-JP" dirty="0" smtClean="0"/>
              <a:t>総合事業のみなし指定の有効期間</a:t>
            </a:r>
            <a:br>
              <a:rPr lang="ja-JP" altLang="ja-JP" dirty="0" smtClean="0"/>
            </a:br>
            <a:endParaRPr kumimoji="1" lang="ja-JP" altLang="en-US" dirty="0"/>
          </a:p>
        </p:txBody>
      </p:sp>
      <p:sp>
        <p:nvSpPr>
          <p:cNvPr id="1222" name="コンテンツ プレースホルダ 2"/>
          <p:cNvSpPr>
            <a:spLocks noGrp="1"/>
          </p:cNvSpPr>
          <p:nvPr>
            <p:ph sz="quarter" idx="1"/>
          </p:nvPr>
        </p:nvSpPr>
        <p:spPr>
          <a:xfrm>
            <a:off x="200472" y="1124744"/>
            <a:ext cx="9439049" cy="5112568"/>
          </a:xfrm>
        </p:spPr>
        <p:txBody>
          <a:bodyPr>
            <a:normAutofit fontScale="25000" lnSpcReduction="20000"/>
          </a:bodyPr>
          <a:lstStyle/>
          <a:p>
            <a:pPr>
              <a:buNone/>
            </a:pPr>
            <a:r>
              <a:rPr lang="en-US" altLang="ja-JP" dirty="0" smtClean="0"/>
              <a:t> </a:t>
            </a:r>
            <a:endParaRPr lang="ja-JP" altLang="ja-JP" dirty="0" smtClean="0"/>
          </a:p>
          <a:p>
            <a:pPr>
              <a:buNone/>
            </a:pPr>
            <a:r>
              <a:rPr lang="ja-JP" altLang="en-US" sz="8000" dirty="0" smtClean="0">
                <a:latin typeface="ＤＦ特太ゴシック体"/>
                <a:ea typeface="ＤＦ特太ゴシック体"/>
              </a:rPr>
              <a:t>【みなし指定】　有効期間：平成27年4月1日～平成30年3月31日</a:t>
            </a:r>
            <a:endParaRPr lang="ja-JP" altLang="ja-JP" sz="7200" dirty="0" smtClean="0">
              <a:latin typeface="HG丸ｺﾞｼｯｸM-PRO"/>
              <a:ea typeface="HG丸ｺﾞｼｯｸM-PRO"/>
            </a:endParaRPr>
          </a:p>
          <a:p>
            <a:pPr>
              <a:buNone/>
            </a:pPr>
            <a:r>
              <a:rPr lang="ja-JP" altLang="en-US" sz="8000" dirty="0" smtClean="0">
                <a:latin typeface="ＤＦ特太ゴシック体"/>
                <a:ea typeface="ＤＦ特太ゴシック体"/>
              </a:rPr>
              <a:t>　</a:t>
            </a:r>
            <a:r>
              <a:rPr lang="ja-JP" altLang="ja-JP" sz="7200" dirty="0" smtClean="0">
                <a:latin typeface="ＭＳ ゴシック"/>
                <a:ea typeface="ＭＳ ゴシック"/>
              </a:rPr>
              <a:t>○</a:t>
            </a:r>
            <a:r>
              <a:rPr lang="ja-JP" altLang="ja-JP" sz="7200" dirty="0" smtClean="0">
                <a:latin typeface="HG丸ｺﾞｼｯｸM-PRO"/>
                <a:ea typeface="HG丸ｺﾞｼｯｸM-PRO"/>
              </a:rPr>
              <a:t>平成２７年３月３１日までに介護予防訪問（通所）介護の指定を受けていた事　</a:t>
            </a:r>
            <a:endParaRPr lang="ja-JP" altLang="en-US" sz="8000" dirty="0" smtClean="0">
              <a:latin typeface="ＤＦ特太ゴシック体"/>
              <a:ea typeface="ＤＦ特太ゴシック体"/>
            </a:endParaRPr>
          </a:p>
          <a:p>
            <a:pPr>
              <a:buNone/>
            </a:pPr>
            <a:r>
              <a:rPr lang="ja-JP" altLang="ja-JP" sz="7200" dirty="0" smtClean="0">
                <a:latin typeface="HG丸ｺﾞｼｯｸM-PRO"/>
                <a:ea typeface="HG丸ｺﾞｼｯｸM-PRO"/>
              </a:rPr>
              <a:t>　　業者は、総合事業の介護予防訪問（通所）介護相当サービスの指定を受けたも</a:t>
            </a:r>
          </a:p>
          <a:p>
            <a:pPr>
              <a:buNone/>
            </a:pPr>
            <a:r>
              <a:rPr lang="ja-JP" altLang="ja-JP" sz="7200" dirty="0" smtClean="0">
                <a:latin typeface="HG丸ｺﾞｼｯｸM-PRO"/>
                <a:ea typeface="HG丸ｺﾞｼｯｸM-PRO"/>
              </a:rPr>
              <a:t>　　のとみなされる。（指定手続は不要。）</a:t>
            </a:r>
          </a:p>
          <a:p>
            <a:pPr>
              <a:buNone/>
            </a:pPr>
            <a:endParaRPr lang="ja-JP" altLang="ja-JP" sz="7200" dirty="0" smtClean="0">
              <a:latin typeface="HG丸ｺﾞｼｯｸM-PRO"/>
              <a:ea typeface="HG丸ｺﾞｼｯｸM-PRO"/>
            </a:endParaRPr>
          </a:p>
          <a:p>
            <a:pPr>
              <a:buNone/>
            </a:pPr>
            <a:r>
              <a:rPr lang="ja-JP" altLang="ja-JP" sz="7200" dirty="0" smtClean="0">
                <a:latin typeface="HG丸ｺﾞｼｯｸM-PRO"/>
                <a:ea typeface="HG丸ｺﾞｼｯｸM-PRO"/>
              </a:rPr>
              <a:t>　○みなし指定の間は、現行の予防給付同様、全市町村に効力が及ぶため、他市町</a:t>
            </a:r>
          </a:p>
          <a:p>
            <a:pPr>
              <a:buNone/>
            </a:pPr>
            <a:r>
              <a:rPr lang="ja-JP" altLang="ja-JP" sz="7200" dirty="0" smtClean="0">
                <a:latin typeface="HG丸ｺﾞｼｯｸM-PRO"/>
                <a:ea typeface="HG丸ｺﾞｼｯｸM-PRO"/>
              </a:rPr>
              <a:t>　　村の被保険者にも総合事業のサービスを利用させることができる。</a:t>
            </a:r>
          </a:p>
          <a:p>
            <a:pPr>
              <a:buNone/>
            </a:pPr>
            <a:endParaRPr lang="ja-JP" altLang="ja-JP" sz="7200" dirty="0" smtClean="0">
              <a:latin typeface="HG丸ｺﾞｼｯｸM-PRO"/>
              <a:ea typeface="HG丸ｺﾞｼｯｸM-PRO"/>
            </a:endParaRPr>
          </a:p>
          <a:p>
            <a:pPr>
              <a:buNone/>
            </a:pPr>
            <a:r>
              <a:rPr lang="ja-JP" altLang="ja-JP" sz="7200" dirty="0" smtClean="0">
                <a:latin typeface="HG丸ｺﾞｼｯｸM-PRO"/>
                <a:ea typeface="HG丸ｺﾞｼｯｸM-PRO"/>
              </a:rPr>
              <a:t>　○</a:t>
            </a:r>
            <a:r>
              <a:rPr lang="ja-JP" altLang="en-US" sz="7200" dirty="0" smtClean="0">
                <a:latin typeface="HG丸ｺﾞｼｯｸM-PRO"/>
                <a:ea typeface="HG丸ｺﾞｼｯｸM-PRO"/>
              </a:rPr>
              <a:t>平成30年4月1日以降も事業を継続する場合は、市町村から総合事業の指定の</a:t>
            </a:r>
          </a:p>
          <a:p>
            <a:pPr>
              <a:buNone/>
            </a:pPr>
            <a:r>
              <a:rPr lang="ja-JP" altLang="en-US" sz="7200" dirty="0" smtClean="0">
                <a:latin typeface="HG丸ｺﾞｼｯｸM-PRO"/>
                <a:ea typeface="HG丸ｺﾞｼｯｸM-PRO"/>
              </a:rPr>
              <a:t>　　更新を受ける必要がある。</a:t>
            </a:r>
            <a:r>
              <a:rPr lang="ja-JP" altLang="ja-JP" sz="7200" dirty="0" smtClean="0">
                <a:latin typeface="HG丸ｺﾞｼｯｸM-PRO"/>
                <a:ea typeface="HG丸ｺﾞｼｯｸM-PRO"/>
              </a:rPr>
              <a:t>（利用者の保険者市町村ごとの指定が必要。）</a:t>
            </a:r>
            <a:endParaRPr lang="ja-JP" altLang="en-US" sz="7200" dirty="0" smtClean="0">
              <a:latin typeface="HG丸ｺﾞｼｯｸM-PRO"/>
              <a:ea typeface="HG丸ｺﾞｼｯｸM-PRO"/>
            </a:endParaRPr>
          </a:p>
          <a:p>
            <a:pPr>
              <a:buNone/>
            </a:pPr>
            <a:endParaRPr lang="ja-JP" altLang="en-US" sz="7200" dirty="0" smtClean="0">
              <a:latin typeface="HG丸ｺﾞｼｯｸM-PRO"/>
              <a:ea typeface="HG丸ｺﾞｼｯｸM-PRO"/>
            </a:endParaRPr>
          </a:p>
          <a:p>
            <a:pPr>
              <a:buNone/>
            </a:pPr>
            <a:r>
              <a:rPr lang="ja-JP" altLang="en-US" sz="8000" dirty="0" smtClean="0">
                <a:latin typeface="ＤＦ特太ゴシック体"/>
                <a:ea typeface="ＤＦ特太ゴシック体"/>
              </a:rPr>
              <a:t>【新規指定】</a:t>
            </a:r>
          </a:p>
          <a:p>
            <a:pPr>
              <a:buNone/>
            </a:pPr>
            <a:r>
              <a:rPr lang="ja-JP" altLang="ja-JP" sz="7200" dirty="0" smtClean="0">
                <a:latin typeface="ＭＳ ゴシック"/>
                <a:ea typeface="ＭＳ ゴシック"/>
              </a:rPr>
              <a:t>　○</a:t>
            </a:r>
            <a:r>
              <a:rPr lang="ja-JP" altLang="ja-JP" sz="7200" dirty="0" smtClean="0">
                <a:latin typeface="HG丸ｺﾞｼｯｸM-PRO"/>
                <a:ea typeface="HG丸ｺﾞｼｯｸM-PRO"/>
              </a:rPr>
              <a:t>平成２７年４月以降に介護予防訪問（通所）の指定を受けた事業者は、みなし指定の対象とならないため、別途、市町村に総合事業の指定申請が必要。（利用者の保険者市町村ごとの指定が必要。）</a:t>
            </a:r>
            <a:endParaRPr kumimoji="1" lang="ja-JP" altLang="en-US" sz="7200" dirty="0">
              <a:latin typeface="HG丸ｺﾞｼｯｸM-PRO" pitchFamily="50" charset="-128"/>
              <a:ea typeface="HG丸ｺﾞｼｯｸM-PRO" pitchFamily="50" charset="-128"/>
            </a:endParaRPr>
          </a:p>
          <a:p>
            <a:pPr>
              <a:buNone/>
            </a:pPr>
            <a:endParaRPr lang="ja-JP" altLang="ja-JP" sz="7200" dirty="0" smtClean="0">
              <a:latin typeface="HG丸ｺﾞｼｯｸM-PRO"/>
              <a:ea typeface="HG丸ｺﾞｼｯｸM-PRO"/>
            </a:endParaRPr>
          </a:p>
          <a:p>
            <a:pPr>
              <a:buNone/>
            </a:pPr>
            <a:r>
              <a:rPr lang="ja-JP" altLang="ja-JP" sz="7200" dirty="0" smtClean="0">
                <a:latin typeface="HG丸ｺﾞｼｯｸM-PRO"/>
                <a:ea typeface="HG丸ｺﾞｼｯｸM-PRO"/>
              </a:rPr>
              <a:t>　※指定申請書等の様式は、市ホームページに掲載予定。</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 name="タイトル 1"/>
          <p:cNvSpPr>
            <a:spLocks noGrp="1"/>
          </p:cNvSpPr>
          <p:nvPr>
            <p:ph type="title"/>
          </p:nvPr>
        </p:nvSpPr>
        <p:spPr>
          <a:xfrm>
            <a:off x="428497" y="4656956"/>
            <a:ext cx="8915400" cy="1722271"/>
          </a:xfrm>
        </p:spPr>
        <p:txBody>
          <a:bodyPr anchor="t" anchorCtr="0">
            <a:noAutofit/>
          </a:bodyPr>
          <a:lstStyle/>
          <a:p>
            <a:pPr algn="l"/>
            <a:r>
              <a:rPr lang="ja-JP" altLang="en-US" sz="1800" b="1" dirty="0" smtClean="0">
                <a:solidFill>
                  <a:schemeClr val="tx1"/>
                </a:solidFill>
                <a:latin typeface="HG丸ｺﾞｼｯｸM-PRO" pitchFamily="50" charset="-128"/>
                <a:ea typeface="HG丸ｺﾞｼｯｸM-PRO" pitchFamily="50" charset="-128"/>
              </a:rPr>
              <a:t>○算定構造・サービスコード表    　　　⇒   国が規定</a:t>
            </a:r>
            <a:endParaRPr lang="en-US" altLang="ja-JP" sz="1800" b="1" dirty="0" smtClean="0">
              <a:solidFill>
                <a:schemeClr val="tx1"/>
              </a:solidFill>
              <a:latin typeface="HG丸ｺﾞｼｯｸM-PRO" pitchFamily="50" charset="-128"/>
              <a:ea typeface="HG丸ｺﾞｼｯｸM-PRO" pitchFamily="50" charset="-128"/>
            </a:endParaRPr>
          </a:p>
          <a:p>
            <a:pPr algn="l"/>
            <a:r>
              <a:rPr lang="ja-JP" altLang="en-US" sz="1800" b="1" dirty="0" smtClean="0">
                <a:solidFill>
                  <a:schemeClr val="tx1"/>
                </a:solidFill>
                <a:latin typeface="HG丸ｺﾞｼｯｸM-PRO" pitchFamily="50" charset="-128"/>
                <a:ea typeface="HG丸ｺﾞｼｯｸM-PRO" pitchFamily="50" charset="-128"/>
              </a:rPr>
              <a:t>　※八女市規定のサービスコード表は八女市ホームページ掲載予定</a:t>
            </a:r>
          </a:p>
          <a:p>
            <a:pPr algn="l"/>
            <a:r>
              <a:rPr lang="ja-JP" altLang="en-US" sz="1800" b="1" dirty="0" smtClean="0">
                <a:solidFill>
                  <a:schemeClr val="tx1"/>
                </a:solidFill>
                <a:latin typeface="HG丸ｺﾞｼｯｸM-PRO" pitchFamily="50" charset="-128"/>
                <a:ea typeface="HG丸ｺﾞｼｯｸM-PRO" pitchFamily="50" charset="-128"/>
              </a:rPr>
              <a:t>○利用者負担・1単位単価　　　　　 　 ⇒　現行の予防給付と同様</a:t>
            </a:r>
            <a:r>
              <a:rPr lang="en-US" altLang="ja-JP" sz="1800" b="1" dirty="0" smtClean="0">
                <a:solidFill>
                  <a:schemeClr val="tx1"/>
                </a:solidFill>
                <a:latin typeface="HG丸ｺﾞｼｯｸM-PRO" pitchFamily="50" charset="-128"/>
                <a:ea typeface="HG丸ｺﾞｼｯｸM-PRO" pitchFamily="50" charset="-128"/>
              </a:rPr>
              <a:t/>
            </a:r>
            <a:br>
              <a:rPr lang="en-US" altLang="ja-JP" sz="1800" b="1" dirty="0" smtClean="0">
                <a:solidFill>
                  <a:schemeClr val="tx1"/>
                </a:solidFill>
                <a:latin typeface="HG丸ｺﾞｼｯｸM-PRO" pitchFamily="50" charset="-128"/>
                <a:ea typeface="HG丸ｺﾞｼｯｸM-PRO" pitchFamily="50" charset="-128"/>
              </a:rPr>
            </a:br>
            <a:r>
              <a:rPr lang="en-US" altLang="ja-JP" sz="1800" b="1" dirty="0" smtClean="0">
                <a:solidFill>
                  <a:schemeClr val="tx1"/>
                </a:solidFill>
                <a:latin typeface="HG丸ｺﾞｼｯｸM-PRO" pitchFamily="50" charset="-128"/>
                <a:ea typeface="HG丸ｺﾞｼｯｸM-PRO" pitchFamily="50" charset="-128"/>
              </a:rPr>
              <a:t>○被保険者の保険者市町村の設定するサービスコードを使用する（住所地特</a:t>
            </a:r>
          </a:p>
          <a:p>
            <a:pPr algn="l"/>
            <a:r>
              <a:rPr lang="en-US" altLang="ja-JP" sz="1800" b="1" dirty="0" smtClean="0">
                <a:solidFill>
                  <a:schemeClr val="tx1"/>
                </a:solidFill>
                <a:latin typeface="HG丸ｺﾞｼｯｸM-PRO" pitchFamily="50" charset="-128"/>
                <a:ea typeface="HG丸ｺﾞｼｯｸM-PRO" pitchFamily="50" charset="-128"/>
              </a:rPr>
              <a:t>　例者を除く）</a:t>
            </a:r>
          </a:p>
        </p:txBody>
      </p:sp>
      <p:graphicFrame>
        <p:nvGraphicFramePr>
          <p:cNvPr id="1225" name="コンテンツ プレースホルダ 4"/>
          <p:cNvGraphicFramePr>
            <a:graphicFrameLocks noGrp="1"/>
          </p:cNvGraphicFramePr>
          <p:nvPr>
            <p:ph sz="quarter" idx="1"/>
          </p:nvPr>
        </p:nvGraphicFramePr>
        <p:xfrm>
          <a:off x="495300" y="1277145"/>
          <a:ext cx="8949554" cy="3225761"/>
        </p:xfrm>
        <a:graphic>
          <a:graphicData uri="http://schemas.openxmlformats.org/drawingml/2006/table">
            <a:tbl>
              <a:tblPr firstRow="1" bandRow="1">
                <a:tableStyleId>{3B4B98B0-60AC-42C2-AFA5-B58CD77FA1E5}</a:tableStyleId>
              </a:tblPr>
              <a:tblGrid>
                <a:gridCol w="1950244"/>
                <a:gridCol w="1950244"/>
                <a:gridCol w="5049066"/>
              </a:tblGrid>
              <a:tr h="421910">
                <a:tc gridSpan="2">
                  <a:txBody>
                    <a:bodyPr/>
                    <a:lstStyle/>
                    <a:p>
                      <a:pPr algn="ctr"/>
                      <a:r>
                        <a:rPr kumimoji="1" lang="ja-JP" altLang="en-US" sz="1600" dirty="0" smtClean="0"/>
                        <a:t>サービス種類コード</a:t>
                      </a:r>
                      <a:endParaRPr kumimoji="1" lang="ja-JP" altLang="en-US" sz="1600" dirty="0"/>
                    </a:p>
                  </a:txBody>
                  <a:tcPr marL="99060" marR="990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600" dirty="0"/>
                        <a:t>内　　容</a:t>
                      </a:r>
                    </a:p>
                  </a:txBody>
                  <a:tcPr marL="99060" marR="990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3581">
                <a:tc>
                  <a:txBody>
                    <a:bodyPr/>
                    <a:lstStyle/>
                    <a:p>
                      <a:pPr algn="ctr"/>
                      <a:r>
                        <a:rPr kumimoji="1" lang="ja-JP" altLang="en-US" sz="1600" spc="-150" dirty="0" smtClean="0"/>
                        <a:t>介護予防訪問介護</a:t>
                      </a:r>
                      <a:endParaRPr kumimoji="1" lang="ja-JP" altLang="en-US" sz="1600" spc="-150" dirty="0"/>
                    </a:p>
                    <a:p>
                      <a:pPr algn="ctr"/>
                      <a:r>
                        <a:rPr kumimoji="1" lang="ja-JP" altLang="en-US" sz="1600" spc="-150" dirty="0" smtClean="0"/>
                        <a:t>相当サービス</a:t>
                      </a:r>
                      <a:endParaRPr kumimoji="1" lang="ja-JP" altLang="en-US" sz="1600" b="1" spc="-150" dirty="0" smtClean="0">
                        <a:solidFill>
                          <a:schemeClr val="bg1"/>
                        </a:solidFill>
                        <a:latin typeface="HG丸ｺﾞｼｯｸM-PRO" pitchFamily="50" charset="-128"/>
                        <a:ea typeface="HG丸ｺﾞｼｯｸM-PRO" pitchFamily="50" charset="-128"/>
                      </a:endParaRPr>
                    </a:p>
                  </a:txBody>
                  <a:tcPr marL="99060" marR="990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spc="-150" dirty="0" smtClean="0"/>
                        <a:t>介護予防通所介護</a:t>
                      </a:r>
                      <a:endParaRPr kumimoji="1" lang="ja-JP" altLang="en-US" sz="1600" spc="-150" dirty="0"/>
                    </a:p>
                    <a:p>
                      <a:pPr algn="ctr"/>
                      <a:r>
                        <a:rPr kumimoji="1" lang="ja-JP" altLang="en-US" sz="1600" spc="-150" dirty="0" smtClean="0"/>
                        <a:t>相当サービス</a:t>
                      </a:r>
                      <a:endParaRPr kumimoji="1" lang="ja-JP" altLang="en-US" sz="1600" b="1" spc="-150" dirty="0">
                        <a:solidFill>
                          <a:schemeClr val="bg1"/>
                        </a:solidFill>
                      </a:endParaRPr>
                    </a:p>
                  </a:txBody>
                  <a:tcPr marL="99060" marR="990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latin typeface="HG丸ｺﾞｼｯｸM-PRO" pitchFamily="50" charset="-128"/>
                        <a:ea typeface="HG丸ｺﾞｼｯｸM-PRO"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35">
                <a:tc>
                  <a:txBody>
                    <a:bodyPr/>
                    <a:lstStyle/>
                    <a:p>
                      <a:r>
                        <a:rPr kumimoji="1" lang="en-US" altLang="ja-JP" sz="2000" dirty="0" smtClean="0"/>
                        <a:t>A1</a:t>
                      </a:r>
                      <a:endParaRPr sz="2000">
                        <a:latin typeface="AR Pゴシック体S"/>
                        <a:ea typeface="AR Pゴシック体S"/>
                      </a:endParaRPr>
                    </a:p>
                  </a:txBody>
                  <a:tcPr marL="99060" marR="990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A5</a:t>
                      </a:r>
                      <a:endParaRPr kumimoji="1" lang="ja-JP" altLang="en-US" sz="2000" dirty="0">
                        <a:latin typeface="AR Pゴシック体S"/>
                        <a:ea typeface="AR Pゴシック体S"/>
                      </a:endParaRPr>
                    </a:p>
                  </a:txBody>
                  <a:tcPr marL="99060" marR="990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smtClean="0"/>
                        <a:t>総合事業のみなし指定を受けた事業者が請求するサービス種類コード</a:t>
                      </a:r>
                      <a:endParaRPr kumimoji="1" lang="ja-JP" altLang="en-US" sz="1600" dirty="0"/>
                    </a:p>
                    <a:p>
                      <a:r>
                        <a:rPr kumimoji="1" lang="ja-JP" altLang="en-US" sz="1600" dirty="0" smtClean="0"/>
                        <a:t>（平成30年3月31日まで）</a:t>
                      </a:r>
                      <a:endParaRPr kumimoji="1" lang="ja-JP" altLang="en-US" sz="1600" dirty="0" smtClean="0">
                        <a:latin typeface="HG丸ｺﾞｼｯｸM-PRO" pitchFamily="50" charset="-128"/>
                        <a:ea typeface="HG丸ｺﾞｼｯｸM-PRO" pitchFamily="50" charset="-128"/>
                      </a:endParaRPr>
                    </a:p>
                  </a:txBody>
                  <a:tcPr marL="99060" marR="990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35">
                <a:tc>
                  <a:txBody>
                    <a:bodyPr/>
                    <a:lstStyle/>
                    <a:p>
                      <a:r>
                        <a:rPr kumimoji="1" lang="en-US" altLang="ja-JP" sz="2000" dirty="0" smtClean="0"/>
                        <a:t>A2</a:t>
                      </a:r>
                      <a:endParaRPr kumimoji="1" lang="ja-JP" altLang="en-US" sz="2000" dirty="0">
                        <a:latin typeface="AR Pゴシック体S"/>
                        <a:ea typeface="AR Pゴシック体S"/>
                      </a:endParaRPr>
                    </a:p>
                  </a:txBody>
                  <a:tcPr marL="99060" marR="990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A6</a:t>
                      </a:r>
                      <a:endParaRPr kumimoji="1" lang="ja-JP" altLang="en-US" sz="2000" dirty="0">
                        <a:latin typeface="AR Pゴシック体S"/>
                        <a:ea typeface="AR Pゴシック体S"/>
                      </a:endParaRPr>
                    </a:p>
                  </a:txBody>
                  <a:tcPr marL="99060" marR="990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ja-JP" altLang="en-US" sz="1600" dirty="0" smtClean="0"/>
                        <a:t>八女市が指定する事業者及び平成30年4月以降の指定更新を受けた事業者が請求するサービス種類コード</a:t>
                      </a:r>
                      <a:endParaRPr kumimoji="1" lang="ja-JP" altLang="en-US" sz="1600" dirty="0" smtClean="0">
                        <a:latin typeface="HG丸ｺﾞｼｯｸM-PRO" pitchFamily="50" charset="-128"/>
                        <a:ea typeface="HG丸ｺﾞｼｯｸM-PRO" pitchFamily="50" charset="-128"/>
                      </a:endParaRPr>
                    </a:p>
                  </a:txBody>
                  <a:tcPr marL="99060" marR="990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26" name="タイトル 1"/>
          <p:cNvSpPr txBox="1"/>
          <p:nvPr/>
        </p:nvSpPr>
        <p:spPr>
          <a:xfrm>
            <a:off x="660400" y="427038"/>
            <a:ext cx="8915400" cy="850106"/>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smtClean="0">
                <a:ln>
                  <a:noFill/>
                </a:ln>
                <a:solidFill>
                  <a:schemeClr val="tx1"/>
                </a:solidFill>
                <a:effectLst/>
                <a:uLnTx/>
                <a:uFillTx/>
                <a:latin typeface="+mj-lt"/>
                <a:ea typeface="+mj-ea"/>
                <a:cs typeface="+mj-cs"/>
              </a:rPr>
              <a:t>訪問・通所 サービス種類コード等</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 name="タイトル 1"/>
          <p:cNvSpPr>
            <a:spLocks noGrp="1"/>
          </p:cNvSpPr>
          <p:nvPr>
            <p:ph type="title"/>
          </p:nvPr>
        </p:nvSpPr>
        <p:spPr>
          <a:xfrm>
            <a:off x="495300" y="274638"/>
            <a:ext cx="8915400" cy="490066"/>
          </a:xfrm>
        </p:spPr>
        <p:txBody>
          <a:bodyPr>
            <a:normAutofit fontScale="90000"/>
          </a:bodyPr>
          <a:lstStyle/>
          <a:p>
            <a:r>
              <a:rPr kumimoji="1" lang="ja-JP" altLang="en-US" sz="3111" dirty="0" smtClean="0">
                <a:solidFill>
                  <a:schemeClr val="tx1"/>
                </a:solidFill>
                <a:latin typeface="HGｺﾞｼｯｸM"/>
                <a:ea typeface="HGｺﾞｼｯｸM"/>
              </a:rPr>
              <a:t>総合事業第1号事業支給費の請求について</a:t>
            </a:r>
            <a:endParaRPr kumimoji="1" lang="ja-JP" altLang="en-US" sz="3111" dirty="0">
              <a:solidFill>
                <a:schemeClr val="tx1"/>
              </a:solidFill>
              <a:latin typeface="HGｺﾞｼｯｸM"/>
              <a:ea typeface="HGｺﾞｼｯｸM"/>
            </a:endParaRPr>
          </a:p>
        </p:txBody>
      </p:sp>
      <p:sp>
        <p:nvSpPr>
          <p:cNvPr id="1229" name="コンテンツ プレースホルダ 2"/>
          <p:cNvSpPr>
            <a:spLocks noGrp="1"/>
          </p:cNvSpPr>
          <p:nvPr>
            <p:ph sz="quarter" idx="1"/>
          </p:nvPr>
        </p:nvSpPr>
        <p:spPr>
          <a:xfrm>
            <a:off x="350489" y="906173"/>
            <a:ext cx="9283031" cy="2368846"/>
          </a:xfrm>
        </p:spPr>
        <p:txBody>
          <a:bodyPr/>
          <a:lstStyle/>
          <a:p>
            <a:pPr>
              <a:buNone/>
            </a:pPr>
            <a:r>
              <a:rPr lang="ja-JP" altLang="en-US" sz="1800" dirty="0" smtClean="0"/>
              <a:t>○ </a:t>
            </a:r>
            <a:r>
              <a:rPr lang="ja-JP" altLang="en-US" sz="1800" dirty="0" smtClean="0">
                <a:latin typeface="HG丸ｺﾞｼｯｸM-PRO" pitchFamily="50" charset="-128"/>
                <a:ea typeface="HG丸ｺﾞｼｯｸM-PRO" pitchFamily="50" charset="-128"/>
              </a:rPr>
              <a:t>総合事業の第1号事業支給費の審査支払は、これまで同様、国保連合会経由。</a:t>
            </a:r>
          </a:p>
          <a:p>
            <a:pPr>
              <a:buNone/>
            </a:pPr>
            <a:endParaRPr lang="ja-JP" altLang="en-US" sz="1800" dirty="0" smtClean="0">
              <a:latin typeface="HG丸ｺﾞｼｯｸM-PRO" pitchFamily="50" charset="-128"/>
              <a:ea typeface="HG丸ｺﾞｼｯｸM-PRO" pitchFamily="50" charset="-128"/>
            </a:endParaRPr>
          </a:p>
          <a:p>
            <a:pPr>
              <a:buNone/>
            </a:pPr>
            <a:r>
              <a:rPr kumimoji="1" lang="ja-JP" altLang="en-US" sz="1800" dirty="0" smtClean="0">
                <a:latin typeface="HG丸ｺﾞｼｯｸM-PRO" pitchFamily="50" charset="-128"/>
                <a:ea typeface="HG丸ｺﾞｼｯｸM-PRO" pitchFamily="50" charset="-128"/>
              </a:rPr>
              <a:t>○平成29年3月までに要支援認定を受けている居宅要支援被保険者については、</a:t>
            </a:r>
          </a:p>
          <a:p>
            <a:pPr>
              <a:buNone/>
            </a:pPr>
            <a:r>
              <a:rPr kumimoji="1" lang="ja-JP" altLang="en-US" sz="1800" dirty="0" smtClean="0">
                <a:latin typeface="HG丸ｺﾞｼｯｸM-PRO" pitchFamily="50" charset="-128"/>
                <a:ea typeface="HG丸ｺﾞｼｯｸM-PRO" pitchFamily="50" charset="-128"/>
              </a:rPr>
              <a:t>　その認定有効期間までは予防給付</a:t>
            </a:r>
            <a:r>
              <a:rPr lang="en-US" altLang="ja-JP" sz="1800" dirty="0" smtClean="0">
                <a:latin typeface="HG丸ｺﾞｼｯｸM-PRO" pitchFamily="50" charset="-128"/>
                <a:ea typeface="HG丸ｺﾞｼｯｸM-PRO" pitchFamily="50" charset="-128"/>
              </a:rPr>
              <a:t>【</a:t>
            </a:r>
            <a:r>
              <a:rPr kumimoji="1" lang="ja-JP" altLang="en-US" sz="1800" dirty="0" smtClean="0">
                <a:latin typeface="HG丸ｺﾞｼｯｸM-PRO" pitchFamily="50" charset="-128"/>
                <a:ea typeface="HG丸ｺﾞｼｯｸM-PRO" pitchFamily="50" charset="-128"/>
              </a:rPr>
              <a:t>段階的に移行</a:t>
            </a:r>
            <a:r>
              <a:rPr kumimoji="1" lang="en-US" altLang="ja-JP" sz="1800" dirty="0" smtClean="0">
                <a:latin typeface="HG丸ｺﾞｼｯｸM-PRO" pitchFamily="50" charset="-128"/>
                <a:ea typeface="HG丸ｺﾞｼｯｸM-PRO" pitchFamily="50" charset="-128"/>
              </a:rPr>
              <a:t>】</a:t>
            </a:r>
            <a:endParaRPr kumimoji="1" lang="ja-JP" altLang="en-US" sz="1800" dirty="0" smtClean="0">
              <a:latin typeface="HG丸ｺﾞｼｯｸM-PRO" pitchFamily="50" charset="-128"/>
              <a:ea typeface="HG丸ｺﾞｼｯｸM-PRO" pitchFamily="50" charset="-128"/>
            </a:endParaRPr>
          </a:p>
          <a:p>
            <a:pPr>
              <a:buNone/>
            </a:pPr>
            <a:r>
              <a:rPr kumimoji="1" lang="ja-JP" altLang="en-US" sz="1800" dirty="0" smtClean="0">
                <a:latin typeface="HG丸ｺﾞｼｯｸM-PRO"/>
                <a:ea typeface="HG丸ｺﾞｼｯｸM-PRO"/>
              </a:rPr>
              <a:t>例）</a:t>
            </a:r>
          </a:p>
          <a:p>
            <a:pPr>
              <a:buNone/>
            </a:pPr>
            <a:endParaRPr kumimoji="1" lang="ja-JP" altLang="en-US" sz="1800" dirty="0"/>
          </a:p>
        </p:txBody>
      </p:sp>
      <p:graphicFrame>
        <p:nvGraphicFramePr>
          <p:cNvPr id="1230" name="四角形 178"/>
          <p:cNvGraphicFramePr>
            <a:graphicFrameLocks noGrp="1"/>
          </p:cNvGraphicFramePr>
          <p:nvPr/>
        </p:nvGraphicFramePr>
        <p:xfrm>
          <a:off x="495301" y="3275019"/>
          <a:ext cx="8895450" cy="2622436"/>
        </p:xfrm>
        <a:graphic>
          <a:graphicData uri="http://schemas.openxmlformats.org/drawingml/2006/table">
            <a:tbl>
              <a:tblPr firstRow="1" bandRow="1">
                <a:tableStyleId>{D7AC3CCA-C797-4891-BE02-D94E43425B78}</a:tableStyleId>
              </a:tblPr>
              <a:tblGrid>
                <a:gridCol w="2885810"/>
                <a:gridCol w="429260"/>
                <a:gridCol w="429260"/>
                <a:gridCol w="429260"/>
                <a:gridCol w="429260"/>
                <a:gridCol w="429260"/>
                <a:gridCol w="429260"/>
                <a:gridCol w="429260"/>
                <a:gridCol w="429260"/>
                <a:gridCol w="429260"/>
                <a:gridCol w="429260"/>
                <a:gridCol w="429260"/>
                <a:gridCol w="429260"/>
                <a:gridCol w="429260"/>
                <a:gridCol w="429260"/>
              </a:tblGrid>
              <a:tr h="334730">
                <a:tc rowSpan="2">
                  <a:txBody>
                    <a:bodyPr/>
                    <a:lstStyle/>
                    <a:p>
                      <a:endParaRPr kumimoji="1" lang="ja-JP" altLang="en-US" dirty="0"/>
                    </a:p>
                  </a:txBody>
                  <a:tcPr marL="99060" marR="99060">
                    <a:noFill/>
                  </a:tcPr>
                </a:tc>
                <a:tc>
                  <a:txBody>
                    <a:bodyPr/>
                    <a:lstStyle/>
                    <a:p>
                      <a:endParaRPr kumimoji="1" lang="ja-JP" altLang="en-US" dirty="0"/>
                    </a:p>
                  </a:txBody>
                  <a:tcPr marL="99060" marR="99060">
                    <a:noFill/>
                  </a:tcPr>
                </a:tc>
                <a:tc gridSpan="12">
                  <a:txBody>
                    <a:bodyPr/>
                    <a:lstStyle/>
                    <a:p>
                      <a:pPr algn="ctr"/>
                      <a:r>
                        <a:rPr kumimoji="1" lang="ja-JP" altLang="en-US" dirty="0">
                          <a:latin typeface="HG丸ｺﾞｼｯｸM-PRO"/>
                          <a:ea typeface="HG丸ｺﾞｼｯｸM-PRO"/>
                        </a:rPr>
                        <a:t>平成29年度</a:t>
                      </a:r>
                    </a:p>
                  </a:txBody>
                  <a:tcPr marL="99060" marR="99060">
                    <a:noFill/>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c>
                  <a:txBody>
                    <a:bodyPr/>
                    <a:lstStyle/>
                    <a:p>
                      <a:endParaRPr kumimoji="1" lang="ja-JP" altLang="en-US" dirty="0"/>
                    </a:p>
                  </a:txBody>
                  <a:tcPr marL="99060" marR="99060">
                    <a:noFill/>
                  </a:tcPr>
                </a:tc>
              </a:tr>
              <a:tr h="519316">
                <a:tc vMerge="1">
                  <a:txBody>
                    <a:bodyPr/>
                    <a:lstStyle/>
                    <a:p>
                      <a:endParaRPr kumimoji="1" lang="ja-JP" altLang="en-US" sz="1600" dirty="0">
                        <a:latin typeface="HG丸ｺﾞｼｯｸM-PRO"/>
                        <a:ea typeface="HG丸ｺﾞｼｯｸM-PRO"/>
                      </a:endParaRPr>
                    </a:p>
                  </a:txBody>
                  <a:tcPr>
                    <a:noFill/>
                  </a:tcPr>
                </a:tc>
                <a:tc>
                  <a:txBody>
                    <a:bodyPr/>
                    <a:lstStyle/>
                    <a:p>
                      <a:pPr algn="ctr"/>
                      <a:r>
                        <a:rPr kumimoji="1" lang="ja-JP" altLang="en-US" sz="1600" dirty="0">
                          <a:latin typeface="HG丸ｺﾞｼｯｸM-PRO"/>
                          <a:ea typeface="HG丸ｺﾞｼｯｸM-PRO"/>
                        </a:rPr>
                        <a:t>3月</a:t>
                      </a:r>
                    </a:p>
                  </a:txBody>
                  <a:tcPr marL="99060" marR="99060" vert="eaVert">
                    <a:noFill/>
                  </a:tcPr>
                </a:tc>
                <a:tc>
                  <a:txBody>
                    <a:bodyPr/>
                    <a:lstStyle/>
                    <a:p>
                      <a:pPr algn="ctr"/>
                      <a:r>
                        <a:rPr kumimoji="1" lang="ja-JP" altLang="en-US" sz="1600" dirty="0">
                          <a:latin typeface="HG丸ｺﾞｼｯｸM-PRO"/>
                          <a:ea typeface="HG丸ｺﾞｼｯｸM-PRO"/>
                        </a:rPr>
                        <a:t>４月</a:t>
                      </a:r>
                    </a:p>
                  </a:txBody>
                  <a:tcPr marL="99060" marR="99060" vert="eaVert">
                    <a:noFill/>
                  </a:tcPr>
                </a:tc>
                <a:tc>
                  <a:txBody>
                    <a:bodyPr/>
                    <a:lstStyle/>
                    <a:p>
                      <a:pPr algn="ctr"/>
                      <a:r>
                        <a:rPr kumimoji="1" lang="ja-JP" altLang="en-US" sz="1600" dirty="0">
                          <a:latin typeface="HG丸ｺﾞｼｯｸM-PRO"/>
                          <a:ea typeface="HG丸ｺﾞｼｯｸM-PRO"/>
                        </a:rPr>
                        <a:t>５月</a:t>
                      </a:r>
                    </a:p>
                  </a:txBody>
                  <a:tcPr marL="99060" marR="99060" vert="eaVert">
                    <a:noFill/>
                  </a:tcPr>
                </a:tc>
                <a:tc>
                  <a:txBody>
                    <a:bodyPr/>
                    <a:lstStyle/>
                    <a:p>
                      <a:pPr algn="ctr"/>
                      <a:r>
                        <a:rPr kumimoji="1" lang="ja-JP" altLang="en-US" sz="1600" dirty="0">
                          <a:latin typeface="HG丸ｺﾞｼｯｸM-PRO"/>
                          <a:ea typeface="HG丸ｺﾞｼｯｸM-PRO"/>
                        </a:rPr>
                        <a:t>６月</a:t>
                      </a:r>
                    </a:p>
                  </a:txBody>
                  <a:tcPr marL="99060" marR="99060" vert="eaVert">
                    <a:noFill/>
                  </a:tcPr>
                </a:tc>
                <a:tc>
                  <a:txBody>
                    <a:bodyPr/>
                    <a:lstStyle/>
                    <a:p>
                      <a:pPr algn="ctr"/>
                      <a:r>
                        <a:rPr kumimoji="1" lang="ja-JP" altLang="en-US" sz="1600" dirty="0">
                          <a:latin typeface="HG丸ｺﾞｼｯｸM-PRO"/>
                          <a:ea typeface="HG丸ｺﾞｼｯｸM-PRO"/>
                        </a:rPr>
                        <a:t>７月</a:t>
                      </a:r>
                    </a:p>
                  </a:txBody>
                  <a:tcPr marL="99060" marR="99060" vert="eaVert">
                    <a:noFill/>
                  </a:tcPr>
                </a:tc>
                <a:tc>
                  <a:txBody>
                    <a:bodyPr/>
                    <a:lstStyle/>
                    <a:p>
                      <a:pPr algn="ctr"/>
                      <a:r>
                        <a:rPr kumimoji="1" lang="ja-JP" altLang="en-US" sz="1600" dirty="0">
                          <a:latin typeface="HG丸ｺﾞｼｯｸM-PRO"/>
                          <a:ea typeface="HG丸ｺﾞｼｯｸM-PRO"/>
                        </a:rPr>
                        <a:t>８月</a:t>
                      </a:r>
                    </a:p>
                  </a:txBody>
                  <a:tcPr marL="99060" marR="99060" vert="eaVert">
                    <a:noFill/>
                  </a:tcPr>
                </a:tc>
                <a:tc>
                  <a:txBody>
                    <a:bodyPr/>
                    <a:lstStyle/>
                    <a:p>
                      <a:pPr algn="ctr"/>
                      <a:r>
                        <a:rPr kumimoji="1" lang="ja-JP" altLang="en-US" sz="1600" dirty="0">
                          <a:latin typeface="HG丸ｺﾞｼｯｸM-PRO"/>
                          <a:ea typeface="HG丸ｺﾞｼｯｸM-PRO"/>
                        </a:rPr>
                        <a:t>９月</a:t>
                      </a:r>
                    </a:p>
                  </a:txBody>
                  <a:tcPr marL="99060" marR="99060" vert="eaVert">
                    <a:noFill/>
                  </a:tcPr>
                </a:tc>
                <a:tc>
                  <a:txBody>
                    <a:bodyPr/>
                    <a:lstStyle/>
                    <a:p>
                      <a:pPr algn="ctr"/>
                      <a:r>
                        <a:rPr kumimoji="1" lang="ja-JP" altLang="en-US" sz="1600" dirty="0">
                          <a:latin typeface="HG丸ｺﾞｼｯｸM-PRO"/>
                          <a:ea typeface="HG丸ｺﾞｼｯｸM-PRO"/>
                        </a:rPr>
                        <a:t>10月</a:t>
                      </a:r>
                    </a:p>
                  </a:txBody>
                  <a:tcPr marL="99060" marR="99060" vert="eaVert">
                    <a:noFill/>
                  </a:tcPr>
                </a:tc>
                <a:tc>
                  <a:txBody>
                    <a:bodyPr/>
                    <a:lstStyle/>
                    <a:p>
                      <a:pPr algn="ctr"/>
                      <a:r>
                        <a:rPr kumimoji="1" lang="ja-JP" altLang="en-US" sz="1600" dirty="0">
                          <a:latin typeface="HG丸ｺﾞｼｯｸM-PRO"/>
                          <a:ea typeface="HG丸ｺﾞｼｯｸM-PRO"/>
                        </a:rPr>
                        <a:t>11月</a:t>
                      </a:r>
                    </a:p>
                  </a:txBody>
                  <a:tcPr marL="99060" marR="99060" vert="eaVert">
                    <a:noFill/>
                  </a:tcPr>
                </a:tc>
                <a:tc>
                  <a:txBody>
                    <a:bodyPr/>
                    <a:lstStyle/>
                    <a:p>
                      <a:pPr algn="ctr"/>
                      <a:r>
                        <a:rPr kumimoji="1" lang="ja-JP" altLang="en-US" sz="1600" dirty="0">
                          <a:latin typeface="HG丸ｺﾞｼｯｸM-PRO"/>
                          <a:ea typeface="HG丸ｺﾞｼｯｸM-PRO"/>
                        </a:rPr>
                        <a:t>12月</a:t>
                      </a:r>
                    </a:p>
                  </a:txBody>
                  <a:tcPr marL="99060" marR="99060" vert="eaVert">
                    <a:noFill/>
                  </a:tcPr>
                </a:tc>
                <a:tc>
                  <a:txBody>
                    <a:bodyPr/>
                    <a:lstStyle/>
                    <a:p>
                      <a:pPr algn="ctr"/>
                      <a:r>
                        <a:rPr kumimoji="1" lang="ja-JP" altLang="en-US" sz="1600" dirty="0">
                          <a:latin typeface="HG丸ｺﾞｼｯｸM-PRO"/>
                          <a:ea typeface="HG丸ｺﾞｼｯｸM-PRO"/>
                        </a:rPr>
                        <a:t>１月</a:t>
                      </a:r>
                    </a:p>
                  </a:txBody>
                  <a:tcPr marL="99060" marR="99060" vert="eaVert">
                    <a:noFill/>
                  </a:tcPr>
                </a:tc>
                <a:tc>
                  <a:txBody>
                    <a:bodyPr/>
                    <a:lstStyle/>
                    <a:p>
                      <a:pPr algn="ctr"/>
                      <a:r>
                        <a:rPr kumimoji="1" lang="ja-JP" altLang="en-US" sz="1600" dirty="0">
                          <a:latin typeface="HG丸ｺﾞｼｯｸM-PRO"/>
                          <a:ea typeface="HG丸ｺﾞｼｯｸM-PRO"/>
                        </a:rPr>
                        <a:t>2月</a:t>
                      </a:r>
                    </a:p>
                  </a:txBody>
                  <a:tcPr marL="99060" marR="99060" vert="eaVert">
                    <a:noFill/>
                  </a:tcPr>
                </a:tc>
                <a:tc>
                  <a:txBody>
                    <a:bodyPr/>
                    <a:lstStyle/>
                    <a:p>
                      <a:pPr algn="ctr"/>
                      <a:r>
                        <a:rPr kumimoji="1" lang="ja-JP" altLang="en-US" sz="1600" dirty="0">
                          <a:latin typeface="HG丸ｺﾞｼｯｸM-PRO"/>
                          <a:ea typeface="HG丸ｺﾞｼｯｸM-PRO"/>
                        </a:rPr>
                        <a:t>3月</a:t>
                      </a:r>
                    </a:p>
                  </a:txBody>
                  <a:tcPr marL="99060" marR="99060" vert="eaVert">
                    <a:noFill/>
                  </a:tcPr>
                </a:tc>
                <a:tc>
                  <a:txBody>
                    <a:bodyPr/>
                    <a:lstStyle/>
                    <a:p>
                      <a:pPr algn="ctr"/>
                      <a:r>
                        <a:rPr kumimoji="1" lang="ja-JP" altLang="en-US" sz="1600" dirty="0">
                          <a:latin typeface="HG丸ｺﾞｼｯｸM-PRO"/>
                          <a:ea typeface="HG丸ｺﾞｼｯｸM-PRO"/>
                        </a:rPr>
                        <a:t>4月</a:t>
                      </a:r>
                    </a:p>
                  </a:txBody>
                  <a:tcPr marL="99060" marR="99060" vert="eaVert">
                    <a:noFill/>
                  </a:tcPr>
                </a:tc>
              </a:tr>
              <a:tr h="575945">
                <a:tc>
                  <a:txBody>
                    <a:bodyPr/>
                    <a:lstStyle/>
                    <a:p>
                      <a:r>
                        <a:rPr kumimoji="1" lang="ja-JP" altLang="en-US" sz="1600" dirty="0">
                          <a:latin typeface="HG丸ｺﾞｼｯｸM-PRO"/>
                          <a:ea typeface="HG丸ｺﾞｼｯｸM-PRO"/>
                        </a:rPr>
                        <a:t>要支援者A</a:t>
                      </a:r>
                    </a:p>
                    <a:p>
                      <a:r>
                        <a:rPr kumimoji="1" lang="ja-JP" altLang="en-US" sz="1600" dirty="0">
                          <a:latin typeface="HG丸ｺﾞｼｯｸM-PRO"/>
                          <a:ea typeface="HG丸ｺﾞｼｯｸM-PRO"/>
                        </a:rPr>
                        <a:t>有効期限　H29．３月末</a:t>
                      </a: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r>
              <a:tr h="575945">
                <a:tc>
                  <a:txBody>
                    <a:bodyPr/>
                    <a:lstStyle/>
                    <a:p>
                      <a:r>
                        <a:rPr kumimoji="1" lang="ja-JP" altLang="en-US" sz="1600" dirty="0">
                          <a:latin typeface="HG丸ｺﾞｼｯｸM-PRO"/>
                          <a:ea typeface="HG丸ｺﾞｼｯｸM-PRO"/>
                        </a:rPr>
                        <a:t>要支援者B</a:t>
                      </a:r>
                    </a:p>
                    <a:p>
                      <a:r>
                        <a:rPr kumimoji="1" lang="ja-JP" altLang="en-US" sz="1600" dirty="0">
                          <a:latin typeface="HG丸ｺﾞｼｯｸM-PRO"/>
                          <a:ea typeface="HG丸ｺﾞｼｯｸM-PRO"/>
                        </a:rPr>
                        <a:t>有効期限　H29．12月末</a:t>
                      </a: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r>
              <a:tr h="575945">
                <a:tc>
                  <a:txBody>
                    <a:bodyPr/>
                    <a:lstStyle/>
                    <a:p>
                      <a:r>
                        <a:rPr kumimoji="1" lang="ja-JP" altLang="en-US" sz="1600" dirty="0">
                          <a:latin typeface="HG丸ｺﾞｼｯｸM-PRO"/>
                          <a:ea typeface="HG丸ｺﾞｼｯｸM-PRO"/>
                        </a:rPr>
                        <a:t>要支援者C</a:t>
                      </a:r>
                    </a:p>
                    <a:p>
                      <a:r>
                        <a:rPr kumimoji="1" lang="ja-JP" altLang="en-US" sz="1600" dirty="0">
                          <a:latin typeface="HG丸ｺﾞｼｯｸM-PRO"/>
                          <a:ea typeface="HG丸ｺﾞｼｯｸM-PRO"/>
                        </a:rPr>
                        <a:t>H29．9月　新規認定</a:t>
                      </a: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c>
                  <a:txBody>
                    <a:bodyPr/>
                    <a:lstStyle/>
                    <a:p>
                      <a:endParaRPr kumimoji="1" lang="ja-JP" altLang="en-US" sz="1600" dirty="0">
                        <a:latin typeface="HG丸ｺﾞｼｯｸM-PRO"/>
                        <a:ea typeface="HG丸ｺﾞｼｯｸM-PRO"/>
                      </a:endParaRPr>
                    </a:p>
                  </a:txBody>
                  <a:tcPr marL="99060" marR="99060">
                    <a:noFill/>
                  </a:tcPr>
                </a:tc>
              </a:tr>
            </a:tbl>
          </a:graphicData>
        </a:graphic>
      </p:graphicFrame>
      <p:sp>
        <p:nvSpPr>
          <p:cNvPr id="1231" name="図形 180"/>
          <p:cNvSpPr/>
          <p:nvPr/>
        </p:nvSpPr>
        <p:spPr>
          <a:xfrm>
            <a:off x="3644593" y="3029899"/>
            <a:ext cx="312000" cy="209938"/>
          </a:xfrm>
          <a:prstGeom prst="flowChartMerge">
            <a:avLst/>
          </a:prstGeom>
          <a:solidFill>
            <a:schemeClr val="tx1"/>
          </a:solidFill>
          <a:ln w="127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32" name="図形 181"/>
          <p:cNvSpPr/>
          <p:nvPr/>
        </p:nvSpPr>
        <p:spPr>
          <a:xfrm>
            <a:off x="8775000" y="3029900"/>
            <a:ext cx="315046" cy="213689"/>
          </a:xfrm>
          <a:prstGeom prst="flowChartMerge">
            <a:avLst/>
          </a:prstGeom>
          <a:solidFill>
            <a:schemeClr val="tx1"/>
          </a:solidFill>
          <a:ln w="127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33" name="テキスト 182"/>
          <p:cNvSpPr txBox="1"/>
          <p:nvPr/>
        </p:nvSpPr>
        <p:spPr>
          <a:xfrm>
            <a:off x="3231576" y="2507573"/>
            <a:ext cx="1138035" cy="522327"/>
          </a:xfrm>
          <a:prstGeom prst="rect">
            <a:avLst/>
          </a:prstGeom>
        </p:spPr>
        <p:txBody>
          <a:bodyPr wrap="square">
            <a:spAutoFit/>
          </a:bodyPr>
          <a:lstStyle/>
          <a:p>
            <a:pPr algn="r">
              <a:defRPr lang="ja-JP" altLang="en-US"/>
            </a:pPr>
            <a:r>
              <a:rPr lang="ja-JP" altLang="en-US" sz="1400">
                <a:latin typeface="HG丸ｺﾞｼｯｸM-PRO"/>
                <a:ea typeface="HG丸ｺﾞｼｯｸM-PRO"/>
              </a:rPr>
              <a:t>H29.4.1 事業開始</a:t>
            </a:r>
          </a:p>
        </p:txBody>
      </p:sp>
      <p:sp>
        <p:nvSpPr>
          <p:cNvPr id="1234" name="テキスト 183"/>
          <p:cNvSpPr txBox="1"/>
          <p:nvPr/>
        </p:nvSpPr>
        <p:spPr>
          <a:xfrm>
            <a:off x="8363506" y="2507573"/>
            <a:ext cx="1138035" cy="522327"/>
          </a:xfrm>
          <a:prstGeom prst="rect">
            <a:avLst/>
          </a:prstGeom>
        </p:spPr>
        <p:txBody>
          <a:bodyPr wrap="square">
            <a:spAutoFit/>
          </a:bodyPr>
          <a:lstStyle/>
          <a:p>
            <a:pPr algn="r">
              <a:defRPr lang="ja-JP" altLang="en-US"/>
            </a:pPr>
            <a:r>
              <a:rPr lang="ja-JP" altLang="en-US" sz="1400">
                <a:latin typeface="HG丸ｺﾞｼｯｸM-PRO"/>
                <a:ea typeface="HG丸ｺﾞｼｯｸM-PRO"/>
              </a:rPr>
              <a:t>H30.4.1</a:t>
            </a:r>
          </a:p>
          <a:p>
            <a:pPr algn="ctr">
              <a:defRPr lang="ja-JP" altLang="en-US"/>
            </a:pPr>
            <a:r>
              <a:rPr lang="ja-JP" altLang="en-US" sz="1400">
                <a:latin typeface="HG丸ｺﾞｼｯｸM-PRO"/>
                <a:ea typeface="HG丸ｺﾞｼｯｸM-PRO"/>
              </a:rPr>
              <a:t> 完全移行</a:t>
            </a:r>
          </a:p>
        </p:txBody>
      </p:sp>
      <p:sp>
        <p:nvSpPr>
          <p:cNvPr id="1235" name="図形 184"/>
          <p:cNvSpPr/>
          <p:nvPr/>
        </p:nvSpPr>
        <p:spPr>
          <a:xfrm>
            <a:off x="3395905" y="4221003"/>
            <a:ext cx="404701" cy="432551"/>
          </a:xfrm>
          <a:prstGeom prst="rightArrow">
            <a:avLst>
              <a:gd name="adj1" fmla="val 50000"/>
              <a:gd name="adj2" fmla="val 53333"/>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36" name="図形 185"/>
          <p:cNvSpPr/>
          <p:nvPr/>
        </p:nvSpPr>
        <p:spPr>
          <a:xfrm>
            <a:off x="3396879" y="4805954"/>
            <a:ext cx="4266482" cy="432551"/>
          </a:xfrm>
          <a:prstGeom prst="rightArrow">
            <a:avLst>
              <a:gd name="adj1" fmla="val 50000"/>
              <a:gd name="adj2" fmla="val 53333"/>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37" name="図形 186"/>
          <p:cNvSpPr/>
          <p:nvPr/>
        </p:nvSpPr>
        <p:spPr>
          <a:xfrm>
            <a:off x="3797685" y="4221003"/>
            <a:ext cx="5582260" cy="432551"/>
          </a:xfrm>
          <a:prstGeom prst="rightArrow">
            <a:avLst>
              <a:gd name="adj1" fmla="val 50000"/>
              <a:gd name="adj2" fmla="val 53333"/>
            </a:avLst>
          </a:prstGeom>
          <a:solidFill>
            <a:srgbClr val="0070C0"/>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38" name="図形 187"/>
          <p:cNvSpPr/>
          <p:nvPr/>
        </p:nvSpPr>
        <p:spPr>
          <a:xfrm>
            <a:off x="7683209" y="4797001"/>
            <a:ext cx="1697600" cy="432551"/>
          </a:xfrm>
          <a:prstGeom prst="rightArrow">
            <a:avLst>
              <a:gd name="adj1" fmla="val 50000"/>
              <a:gd name="adj2" fmla="val 53333"/>
            </a:avLst>
          </a:prstGeom>
          <a:solidFill>
            <a:srgbClr val="0070C0"/>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39" name="図形 188"/>
          <p:cNvSpPr/>
          <p:nvPr/>
        </p:nvSpPr>
        <p:spPr>
          <a:xfrm>
            <a:off x="5963367" y="5373001"/>
            <a:ext cx="3404583" cy="432551"/>
          </a:xfrm>
          <a:prstGeom prst="rightArrow">
            <a:avLst>
              <a:gd name="adj1" fmla="val 50000"/>
              <a:gd name="adj2" fmla="val 53333"/>
            </a:avLst>
          </a:prstGeom>
          <a:solidFill>
            <a:srgbClr val="0070C0"/>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40" name="図形 189"/>
          <p:cNvSpPr/>
          <p:nvPr/>
        </p:nvSpPr>
        <p:spPr>
          <a:xfrm>
            <a:off x="1833000" y="6021001"/>
            <a:ext cx="404701" cy="432551"/>
          </a:xfrm>
          <a:prstGeom prst="rightArrow">
            <a:avLst>
              <a:gd name="adj1" fmla="val 50000"/>
              <a:gd name="adj2" fmla="val 53333"/>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41" name="図形 190"/>
          <p:cNvSpPr/>
          <p:nvPr/>
        </p:nvSpPr>
        <p:spPr>
          <a:xfrm>
            <a:off x="4737959" y="6021001"/>
            <a:ext cx="410134" cy="432551"/>
          </a:xfrm>
          <a:prstGeom prst="rightArrow">
            <a:avLst>
              <a:gd name="adj1" fmla="val 50000"/>
              <a:gd name="adj2" fmla="val 53333"/>
            </a:avLst>
          </a:prstGeom>
          <a:solidFill>
            <a:srgbClr val="0070C0"/>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42" name="テキスト 191"/>
          <p:cNvSpPr txBox="1"/>
          <p:nvPr/>
        </p:nvSpPr>
        <p:spPr>
          <a:xfrm>
            <a:off x="2247454" y="6083835"/>
            <a:ext cx="2492140" cy="337661"/>
          </a:xfrm>
          <a:prstGeom prst="rect">
            <a:avLst/>
          </a:prstGeom>
        </p:spPr>
        <p:txBody>
          <a:bodyPr wrap="square">
            <a:spAutoFit/>
          </a:bodyPr>
          <a:lstStyle/>
          <a:p>
            <a:pPr algn="l">
              <a:defRPr lang="ja-JP" altLang="en-US"/>
            </a:pPr>
            <a:r>
              <a:rPr lang="ja-JP" altLang="en-US" sz="1600">
                <a:latin typeface="HG丸ｺﾞｼｯｸM-PRO"/>
                <a:ea typeface="HG丸ｺﾞｼｯｸM-PRO"/>
              </a:rPr>
              <a:t>介護予防サービス費</a:t>
            </a:r>
          </a:p>
        </p:txBody>
      </p:sp>
      <p:sp>
        <p:nvSpPr>
          <p:cNvPr id="1243" name="テキスト 192"/>
          <p:cNvSpPr txBox="1"/>
          <p:nvPr/>
        </p:nvSpPr>
        <p:spPr>
          <a:xfrm>
            <a:off x="5236657" y="6083835"/>
            <a:ext cx="2449093" cy="337661"/>
          </a:xfrm>
          <a:prstGeom prst="rect">
            <a:avLst/>
          </a:prstGeom>
        </p:spPr>
        <p:txBody>
          <a:bodyPr wrap="square">
            <a:spAutoFit/>
          </a:bodyPr>
          <a:lstStyle/>
          <a:p>
            <a:pPr algn="l">
              <a:defRPr lang="ja-JP" altLang="en-US"/>
            </a:pPr>
            <a:r>
              <a:rPr lang="ja-JP" altLang="en-US" sz="1600">
                <a:latin typeface="HG丸ｺﾞｼｯｸM-PRO"/>
                <a:ea typeface="HG丸ｺﾞｼｯｸM-PRO"/>
              </a:rPr>
              <a:t>総合事業第1号支給費</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 name="タイトル 1"/>
          <p:cNvSpPr>
            <a:spLocks noGrp="1"/>
          </p:cNvSpPr>
          <p:nvPr>
            <p:ph type="title"/>
          </p:nvPr>
        </p:nvSpPr>
        <p:spPr>
          <a:xfrm>
            <a:off x="495300" y="274638"/>
            <a:ext cx="8915400" cy="706090"/>
          </a:xfrm>
        </p:spPr>
        <p:txBody>
          <a:bodyPr>
            <a:normAutofit fontScale="90000"/>
          </a:bodyPr>
          <a:lstStyle/>
          <a:p>
            <a:pPr lvl="0"/>
            <a:r>
              <a:rPr lang="en-US" altLang="ja-JP" dirty="0" smtClean="0"/>
              <a:t/>
            </a:r>
            <a:br>
              <a:rPr lang="en-US" altLang="ja-JP" dirty="0" smtClean="0"/>
            </a:br>
            <a:r>
              <a:rPr lang="ja-JP" altLang="en-US" sz="3111" dirty="0" smtClean="0"/>
              <a:t>事業所指定に関する申請書類の提出先について</a:t>
            </a:r>
            <a:r>
              <a:rPr lang="ja-JP" altLang="ja-JP" sz="3111" dirty="0" smtClean="0"/>
              <a:t/>
            </a:r>
            <a:br>
              <a:rPr lang="ja-JP" altLang="ja-JP" sz="3111" dirty="0" smtClean="0"/>
            </a:br>
            <a:endParaRPr kumimoji="1" lang="ja-JP" altLang="en-US" sz="3111" dirty="0"/>
          </a:p>
        </p:txBody>
      </p:sp>
      <p:sp>
        <p:nvSpPr>
          <p:cNvPr id="1246" name="コンテンツ プレースホルダ 2"/>
          <p:cNvSpPr>
            <a:spLocks noGrp="1"/>
          </p:cNvSpPr>
          <p:nvPr>
            <p:ph sz="quarter" idx="1"/>
          </p:nvPr>
        </p:nvSpPr>
        <p:spPr>
          <a:xfrm>
            <a:off x="272480" y="1052736"/>
            <a:ext cx="9361040" cy="5472608"/>
          </a:xfrm>
        </p:spPr>
        <p:txBody>
          <a:bodyPr>
            <a:normAutofit/>
          </a:bodyPr>
          <a:lstStyle/>
          <a:p>
            <a:pPr>
              <a:buNone/>
            </a:pPr>
            <a:r>
              <a:rPr lang="ja-JP" altLang="en-US" sz="2000" dirty="0" smtClean="0">
                <a:latin typeface="+mn-ea"/>
              </a:rPr>
              <a:t>○</a:t>
            </a:r>
            <a:r>
              <a:rPr kumimoji="1" lang="ja-JP" altLang="en-US" sz="2000" dirty="0" smtClean="0">
                <a:latin typeface="+mn-ea"/>
              </a:rPr>
              <a:t>総合事業に</a:t>
            </a:r>
            <a:r>
              <a:rPr lang="ja-JP" altLang="en-US" sz="2000" dirty="0" smtClean="0">
                <a:latin typeface="+mn-ea"/>
              </a:rPr>
              <a:t>おける事業所指定は八女市が行う。</a:t>
            </a:r>
            <a:endParaRPr lang="en-US" altLang="ja-JP" sz="2000" dirty="0" smtClean="0">
              <a:latin typeface="+mn-ea"/>
            </a:endParaRPr>
          </a:p>
          <a:p>
            <a:pPr>
              <a:buNone/>
            </a:pPr>
            <a:r>
              <a:rPr kumimoji="1" lang="ja-JP" altLang="en-US" sz="2000" dirty="0" smtClean="0">
                <a:latin typeface="+mn-ea"/>
              </a:rPr>
              <a:t>○平成</a:t>
            </a:r>
            <a:r>
              <a:rPr kumimoji="1" lang="en-US" altLang="ja-JP" sz="2000" dirty="0" smtClean="0">
                <a:latin typeface="+mn-ea"/>
              </a:rPr>
              <a:t>30</a:t>
            </a:r>
            <a:r>
              <a:rPr kumimoji="1" lang="ja-JP" altLang="en-US" sz="2000" dirty="0" smtClean="0">
                <a:latin typeface="+mn-ea"/>
              </a:rPr>
              <a:t>年３月</a:t>
            </a:r>
            <a:r>
              <a:rPr lang="ja-JP" altLang="en-US" sz="2000" dirty="0" smtClean="0">
                <a:latin typeface="+mn-ea"/>
              </a:rPr>
              <a:t>までは「介護給付」「介護予防給付」「総合事業」の３種類が平行することになるので、事業所の指定も３種類が存在する。</a:t>
            </a:r>
            <a:endParaRPr lang="en-US" altLang="ja-JP" sz="2000" dirty="0" smtClean="0">
              <a:latin typeface="+mn-ea"/>
            </a:endParaRPr>
          </a:p>
          <a:p>
            <a:pPr>
              <a:buNone/>
            </a:pPr>
            <a:r>
              <a:rPr kumimoji="1" lang="ja-JP" altLang="en-US" sz="2000" dirty="0" smtClean="0">
                <a:latin typeface="+mn-ea"/>
              </a:rPr>
              <a:t>   そのため、例えば指定内容が変更になった際の変更届については・・・</a:t>
            </a:r>
            <a:endParaRPr kumimoji="1" lang="en-US" altLang="ja-JP" sz="2000" dirty="0" smtClean="0">
              <a:latin typeface="+mn-ea"/>
            </a:endParaRPr>
          </a:p>
          <a:p>
            <a:pPr>
              <a:buNone/>
            </a:pPr>
            <a:r>
              <a:rPr lang="ja-JP" altLang="en-US" sz="2000" dirty="0" smtClean="0">
                <a:latin typeface="+mn-ea"/>
              </a:rPr>
              <a:t>      介護給付と介護予防給付に係る変更届    ⇒   福岡県</a:t>
            </a:r>
            <a:endParaRPr lang="en-US" altLang="ja-JP" sz="2000" dirty="0" smtClean="0">
              <a:latin typeface="+mn-ea"/>
            </a:endParaRPr>
          </a:p>
          <a:p>
            <a:pPr>
              <a:buNone/>
            </a:pPr>
            <a:r>
              <a:rPr kumimoji="1" lang="ja-JP" altLang="en-US" sz="2000" dirty="0" smtClean="0">
                <a:latin typeface="+mn-ea"/>
              </a:rPr>
              <a:t>      ・総合事業に係る変更届    ⇒   八女市            に届ける必要がある。</a:t>
            </a:r>
            <a:endParaRPr kumimoji="1" lang="en-US" altLang="ja-JP" sz="2000" dirty="0" smtClean="0">
              <a:latin typeface="+mn-ea"/>
            </a:endParaRPr>
          </a:p>
          <a:p>
            <a:pPr>
              <a:buNone/>
            </a:pPr>
            <a:endParaRPr kumimoji="1" lang="ja-JP" altLang="en-US" sz="2000" dirty="0"/>
          </a:p>
        </p:txBody>
      </p:sp>
      <p:graphicFrame>
        <p:nvGraphicFramePr>
          <p:cNvPr id="1247" name="表 3"/>
          <p:cNvGraphicFramePr>
            <a:graphicFrameLocks noGrp="1"/>
          </p:cNvGraphicFramePr>
          <p:nvPr/>
        </p:nvGraphicFramePr>
        <p:xfrm>
          <a:off x="662524" y="3356992"/>
          <a:ext cx="8580952" cy="3005518"/>
        </p:xfrm>
        <a:graphic>
          <a:graphicData uri="http://schemas.openxmlformats.org/drawingml/2006/table">
            <a:tbl>
              <a:tblPr firstRow="1" bandRow="1">
                <a:tableStyleId>{21E4AEA4-8DFA-4A89-87EB-49C32662AFE0}</a:tableStyleId>
              </a:tblPr>
              <a:tblGrid>
                <a:gridCol w="1092121"/>
                <a:gridCol w="2490218"/>
                <a:gridCol w="2853375"/>
                <a:gridCol w="2145238"/>
              </a:tblGrid>
              <a:tr h="427120">
                <a:tc gridSpan="2">
                  <a:txBody>
                    <a:bodyPr/>
                    <a:lstStyle/>
                    <a:p>
                      <a:r>
                        <a:rPr kumimoji="1" lang="ja-JP" altLang="en-US" dirty="0" smtClean="0"/>
                        <a:t>提供するサービス</a:t>
                      </a:r>
                      <a:endParaRPr kumimoji="1" lang="ja-JP" altLang="en-US"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ja-JP" altLang="en-US" dirty="0"/>
                    </a:p>
                  </a:txBody>
                  <a:tcPr/>
                </a:tc>
                <a:tc>
                  <a:txBody>
                    <a:bodyPr/>
                    <a:lstStyle/>
                    <a:p>
                      <a:r>
                        <a:rPr kumimoji="1" lang="ja-JP" altLang="en-US" dirty="0" smtClean="0"/>
                        <a:t>必要な事業所指定</a:t>
                      </a:r>
                      <a:endParaRPr kumimoji="1" lang="ja-JP" altLang="en-US"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指定権者</a:t>
                      </a:r>
                      <a:endParaRPr kumimoji="1" lang="ja-JP" altLang="en-US"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120">
                <a:tc rowSpan="3">
                  <a:txBody>
                    <a:bodyPr/>
                    <a:lstStyle/>
                    <a:p>
                      <a:r>
                        <a:rPr kumimoji="1" lang="ja-JP" altLang="en-US" sz="1400" dirty="0" smtClean="0">
                          <a:latin typeface="HG丸ｺﾞｼｯｸM-PRO" pitchFamily="50" charset="-128"/>
                          <a:ea typeface="HG丸ｺﾞｼｯｸM-PRO" pitchFamily="50" charset="-128"/>
                        </a:rPr>
                        <a:t>介護給付</a:t>
                      </a:r>
                      <a:endParaRPr kumimoji="1" lang="ja-JP" altLang="en-US" sz="1400"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400" dirty="0" smtClean="0">
                          <a:latin typeface="HG丸ｺﾞｼｯｸM-PRO" pitchFamily="50" charset="-128"/>
                          <a:ea typeface="HG丸ｺﾞｼｯｸM-PRO" pitchFamily="50" charset="-128"/>
                        </a:rPr>
                        <a:t>訪問介護</a:t>
                      </a:r>
                      <a:endParaRPr lang="ja-JP" altLang="en-US" sz="1400"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HG丸ｺﾞｼｯｸM-PRO" pitchFamily="50" charset="-128"/>
                          <a:ea typeface="HG丸ｺﾞｼｯｸM-PRO" pitchFamily="50" charset="-128"/>
                        </a:rPr>
                        <a:t>指定訪問介護事業所の指定</a:t>
                      </a:r>
                      <a:endParaRPr kumimoji="1" lang="ja-JP" altLang="en-US" sz="1400"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HG丸ｺﾞｼｯｸM-PRO" pitchFamily="50" charset="-128"/>
                          <a:ea typeface="HG丸ｺﾞｼｯｸM-PRO" pitchFamily="50" charset="-128"/>
                        </a:rPr>
                        <a:t>福岡県</a:t>
                      </a:r>
                      <a:endParaRPr kumimoji="1" lang="ja-JP" altLang="en-US" sz="1400"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798">
                <a:tc vMerge="1">
                  <a:txBody>
                    <a:bodyPr/>
                    <a:lstStyle/>
                    <a:p>
                      <a:endParaRPr kumimoji="1" lang="ja-JP" altLang="en-US" dirty="0"/>
                    </a:p>
                  </a:txBody>
                  <a:tcPr/>
                </a:tc>
                <a:tc>
                  <a:txBody>
                    <a:bodyPr/>
                    <a:lstStyle/>
                    <a:p>
                      <a:pPr marL="0" algn="l" defTabSz="914400" rtl="0" eaLnBrk="1" latinLnBrk="0" hangingPunct="1"/>
                      <a:r>
                        <a:rPr kumimoji="1" lang="ja-JP" altLang="en-US" sz="1400" kern="1200" dirty="0" smtClean="0">
                          <a:solidFill>
                            <a:schemeClr val="dk1"/>
                          </a:solidFill>
                          <a:latin typeface="HG丸ｺﾞｼｯｸM-PRO" pitchFamily="50" charset="-128"/>
                          <a:ea typeface="HG丸ｺﾞｼｯｸM-PRO" pitchFamily="50" charset="-128"/>
                          <a:cs typeface="+mn-cs"/>
                        </a:rPr>
                        <a:t>通所介護</a:t>
                      </a:r>
                      <a:endParaRPr kumimoji="1" lang="en-US" altLang="ja-JP" sz="1400" kern="1200" dirty="0" smtClean="0">
                        <a:solidFill>
                          <a:schemeClr val="dk1"/>
                        </a:solidFill>
                        <a:latin typeface="HG丸ｺﾞｼｯｸM-PRO" pitchFamily="50" charset="-128"/>
                        <a:ea typeface="HG丸ｺﾞｼｯｸM-PRO" pitchFamily="50" charset="-128"/>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HG丸ｺﾞｼｯｸM-PRO" pitchFamily="50" charset="-128"/>
                          <a:ea typeface="HG丸ｺﾞｼｯｸM-PRO" pitchFamily="50" charset="-128"/>
                          <a:cs typeface="+mn-cs"/>
                        </a:rPr>
                        <a:t>指定訪問介護事業所の指定</a:t>
                      </a:r>
                    </a:p>
                    <a:p>
                      <a:pPr marL="0" algn="l" defTabSz="914400" rtl="0" eaLnBrk="1" latinLnBrk="0" hangingPunct="1"/>
                      <a:endParaRPr kumimoji="1" lang="ja-JP" altLang="en-US" sz="1400" kern="1200" dirty="0" smtClean="0">
                        <a:solidFill>
                          <a:schemeClr val="dk1"/>
                        </a:solidFill>
                        <a:latin typeface="HG丸ｺﾞｼｯｸM-PRO" pitchFamily="50" charset="-128"/>
                        <a:ea typeface="HG丸ｺﾞｼｯｸM-PRO" pitchFamily="50" charset="-128"/>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ja-JP" altLang="en-US" sz="1400" kern="1200" dirty="0" smtClean="0">
                          <a:solidFill>
                            <a:schemeClr val="dk1"/>
                          </a:solidFill>
                          <a:latin typeface="HG丸ｺﾞｼｯｸM-PRO" pitchFamily="50" charset="-128"/>
                          <a:ea typeface="HG丸ｺﾞｼｯｸM-PRO" pitchFamily="50" charset="-128"/>
                          <a:cs typeface="+mn-cs"/>
                        </a:rPr>
                        <a:t>福岡県</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120">
                <a:tc vMerge="1">
                  <a:txBody>
                    <a:bodyPr/>
                    <a:lstStyle/>
                    <a:p>
                      <a:endParaRPr kumimoji="1" lang="ja-JP" altLang="en-US" dirty="0"/>
                    </a:p>
                  </a:txBody>
                  <a:tcPr/>
                </a:tc>
                <a:tc>
                  <a:txBody>
                    <a:bodyPr/>
                    <a:lstStyle/>
                    <a:p>
                      <a:r>
                        <a:rPr kumimoji="1" lang="en-US" altLang="ja-JP" sz="1400" dirty="0" smtClean="0">
                          <a:latin typeface="HG丸ｺﾞｼｯｸM-PRO" pitchFamily="50" charset="-128"/>
                          <a:ea typeface="HG丸ｺﾞｼｯｸM-PRO" pitchFamily="50" charset="-128"/>
                        </a:rPr>
                        <a:t>(</a:t>
                      </a:r>
                      <a:r>
                        <a:rPr kumimoji="1" lang="ja-JP" altLang="en-US" sz="1400" dirty="0" smtClean="0">
                          <a:latin typeface="HG丸ｺﾞｼｯｸM-PRO" pitchFamily="50" charset="-128"/>
                          <a:ea typeface="HG丸ｺﾞｼｯｸM-PRO" pitchFamily="50" charset="-128"/>
                        </a:rPr>
                        <a:t>地域密着型通所介護</a:t>
                      </a:r>
                      <a:r>
                        <a:rPr kumimoji="1" lang="en-US" altLang="ja-JP" sz="1400" dirty="0" smtClean="0">
                          <a:latin typeface="HG丸ｺﾞｼｯｸM-PRO" pitchFamily="50" charset="-128"/>
                          <a:ea typeface="HG丸ｺﾞｼｯｸM-PRO" pitchFamily="50" charset="-128"/>
                        </a:rPr>
                        <a:t>)</a:t>
                      </a:r>
                      <a:endParaRPr kumimoji="1" lang="ja-JP" altLang="en-US" sz="1400"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latin typeface="HG丸ｺﾞｼｯｸM-PRO" pitchFamily="50" charset="-128"/>
                          <a:ea typeface="HG丸ｺﾞｼｯｸM-PRO" pitchFamily="50" charset="-128"/>
                        </a:rPr>
                        <a:t>(</a:t>
                      </a:r>
                      <a:r>
                        <a:rPr kumimoji="1" lang="ja-JP" altLang="en-US" sz="1400" dirty="0" smtClean="0">
                          <a:latin typeface="HG丸ｺﾞｼｯｸM-PRO" pitchFamily="50" charset="-128"/>
                          <a:ea typeface="HG丸ｺﾞｼｯｸM-PRO" pitchFamily="50" charset="-128"/>
                        </a:rPr>
                        <a:t>指定地域密着型通所介護事業所の指定</a:t>
                      </a:r>
                      <a:r>
                        <a:rPr kumimoji="1" lang="en-US" altLang="ja-JP" sz="1400" dirty="0" smtClean="0">
                          <a:latin typeface="HG丸ｺﾞｼｯｸM-PRO" pitchFamily="50" charset="-128"/>
                          <a:ea typeface="HG丸ｺﾞｼｯｸM-PRO" pitchFamily="50" charset="-128"/>
                        </a:rPr>
                        <a:t>)</a:t>
                      </a:r>
                      <a:endParaRPr kumimoji="1" lang="ja-JP" altLang="en-US" sz="1400"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latin typeface="HG丸ｺﾞｼｯｸM-PRO" pitchFamily="50" charset="-128"/>
                          <a:ea typeface="HG丸ｺﾞｼｯｸM-PRO" pitchFamily="50" charset="-128"/>
                        </a:rPr>
                        <a:t>(</a:t>
                      </a:r>
                      <a:r>
                        <a:rPr kumimoji="1" lang="ja-JP" altLang="en-US" sz="1400" dirty="0" smtClean="0">
                          <a:latin typeface="HG丸ｺﾞｼｯｸM-PRO" pitchFamily="50" charset="-128"/>
                          <a:ea typeface="HG丸ｺﾞｼｯｸM-PRO" pitchFamily="50" charset="-128"/>
                        </a:rPr>
                        <a:t>八女市</a:t>
                      </a:r>
                      <a:r>
                        <a:rPr kumimoji="1" lang="en-US" altLang="ja-JP" sz="1400" dirty="0" smtClean="0">
                          <a:latin typeface="HG丸ｺﾞｼｯｸM-PRO" pitchFamily="50" charset="-128"/>
                          <a:ea typeface="HG丸ｺﾞｼｯｸM-PRO" pitchFamily="50" charset="-128"/>
                        </a:rPr>
                        <a:t>)</a:t>
                      </a:r>
                      <a:endParaRPr kumimoji="1" lang="ja-JP" altLang="en-US" sz="1400" dirty="0">
                        <a:latin typeface="HG丸ｺﾞｼｯｸM-PRO" pitchFamily="50" charset="-128"/>
                        <a:ea typeface="HG丸ｺﾞｼｯｸM-PRO"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120">
                <a:tc>
                  <a:txBody>
                    <a:bodyPr/>
                    <a:lstStyle/>
                    <a:p>
                      <a:pPr marL="0" algn="l" rtl="0" eaLnBrk="1" latinLnBrk="0" hangingPunct="1"/>
                      <a:r>
                        <a:rPr kumimoji="1" lang="ja-JP" altLang="en-US" sz="1400" kern="1200" dirty="0" smtClean="0">
                          <a:solidFill>
                            <a:schemeClr val="dk1"/>
                          </a:solidFill>
                          <a:latin typeface="HG丸ｺﾞｼｯｸM-PRO" pitchFamily="50" charset="-128"/>
                          <a:ea typeface="HG丸ｺﾞｼｯｸM-PRO" pitchFamily="50" charset="-128"/>
                          <a:cs typeface="+mn-cs"/>
                        </a:rPr>
                        <a:t>予防給付</a:t>
                      </a:r>
                      <a:endParaRPr kumimoji="1" lang="ja-JP" altLang="en-US" sz="1400" kern="1200" dirty="0">
                        <a:solidFill>
                          <a:schemeClr val="dk1"/>
                        </a:solidFill>
                        <a:latin typeface="HG丸ｺﾞｼｯｸM-PRO" pitchFamily="50" charset="-128"/>
                        <a:ea typeface="HG丸ｺﾞｼｯｸM-PRO" pitchFamily="50" charset="-128"/>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ja-JP" altLang="en-US" sz="1400" kern="1200" dirty="0" smtClean="0">
                          <a:solidFill>
                            <a:schemeClr val="dk1"/>
                          </a:solidFill>
                          <a:latin typeface="HG丸ｺﾞｼｯｸM-PRO" pitchFamily="50" charset="-128"/>
                          <a:ea typeface="HG丸ｺﾞｼｯｸM-PRO" pitchFamily="50" charset="-128"/>
                          <a:cs typeface="+mn-cs"/>
                        </a:rPr>
                        <a:t>介護予防訪問</a:t>
                      </a:r>
                      <a:r>
                        <a:rPr kumimoji="1" lang="en-US" altLang="ja-JP" sz="1400" kern="1200" dirty="0" smtClean="0">
                          <a:solidFill>
                            <a:schemeClr val="dk1"/>
                          </a:solidFill>
                          <a:latin typeface="HG丸ｺﾞｼｯｸM-PRO" pitchFamily="50" charset="-128"/>
                          <a:ea typeface="HG丸ｺﾞｼｯｸM-PRO" pitchFamily="50" charset="-128"/>
                          <a:cs typeface="+mn-cs"/>
                        </a:rPr>
                        <a:t>(</a:t>
                      </a:r>
                      <a:r>
                        <a:rPr kumimoji="1" lang="ja-JP" altLang="en-US" sz="1400" kern="1200" dirty="0" smtClean="0">
                          <a:solidFill>
                            <a:schemeClr val="dk1"/>
                          </a:solidFill>
                          <a:latin typeface="HG丸ｺﾞｼｯｸM-PRO" pitchFamily="50" charset="-128"/>
                          <a:ea typeface="HG丸ｺﾞｼｯｸM-PRO" pitchFamily="50" charset="-128"/>
                          <a:cs typeface="+mn-cs"/>
                        </a:rPr>
                        <a:t>通所</a:t>
                      </a:r>
                      <a:r>
                        <a:rPr kumimoji="1" lang="en-US" altLang="ja-JP" sz="1400" kern="1200" dirty="0" smtClean="0">
                          <a:solidFill>
                            <a:schemeClr val="dk1"/>
                          </a:solidFill>
                          <a:latin typeface="HG丸ｺﾞｼｯｸM-PRO" pitchFamily="50" charset="-128"/>
                          <a:ea typeface="HG丸ｺﾞｼｯｸM-PRO" pitchFamily="50" charset="-128"/>
                          <a:cs typeface="+mn-cs"/>
                        </a:rPr>
                        <a:t>)</a:t>
                      </a:r>
                      <a:r>
                        <a:rPr kumimoji="1" lang="ja-JP" altLang="en-US" sz="1400" kern="1200" dirty="0" smtClean="0">
                          <a:solidFill>
                            <a:schemeClr val="dk1"/>
                          </a:solidFill>
                          <a:latin typeface="HG丸ｺﾞｼｯｸM-PRO" pitchFamily="50" charset="-128"/>
                          <a:ea typeface="HG丸ｺﾞｼｯｸM-PRO" pitchFamily="50" charset="-128"/>
                          <a:cs typeface="+mn-cs"/>
                        </a:rPr>
                        <a:t>介護</a:t>
                      </a:r>
                      <a:endParaRPr kumimoji="1" lang="ja-JP" altLang="en-US" sz="1400" kern="1200" dirty="0">
                        <a:solidFill>
                          <a:schemeClr val="dk1"/>
                        </a:solidFill>
                        <a:latin typeface="HG丸ｺﾞｼｯｸM-PRO" pitchFamily="50" charset="-128"/>
                        <a:ea typeface="HG丸ｺﾞｼｯｸM-PRO" pitchFamily="50" charset="-128"/>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ja-JP" altLang="en-US" sz="1400" kern="1200" dirty="0" smtClean="0">
                          <a:solidFill>
                            <a:schemeClr val="dk1"/>
                          </a:solidFill>
                          <a:latin typeface="HG丸ｺﾞｼｯｸM-PRO" pitchFamily="50" charset="-128"/>
                          <a:ea typeface="HG丸ｺﾞｼｯｸM-PRO" pitchFamily="50" charset="-128"/>
                          <a:cs typeface="+mn-cs"/>
                        </a:rPr>
                        <a:t>指定介護予防訪問</a:t>
                      </a:r>
                      <a:r>
                        <a:rPr kumimoji="1" lang="en-US" altLang="ja-JP" sz="1400" kern="1200" dirty="0" smtClean="0">
                          <a:solidFill>
                            <a:schemeClr val="dk1"/>
                          </a:solidFill>
                          <a:latin typeface="HG丸ｺﾞｼｯｸM-PRO" pitchFamily="50" charset="-128"/>
                          <a:ea typeface="HG丸ｺﾞｼｯｸM-PRO" pitchFamily="50" charset="-128"/>
                          <a:cs typeface="+mn-cs"/>
                        </a:rPr>
                        <a:t>(</a:t>
                      </a:r>
                      <a:r>
                        <a:rPr kumimoji="1" lang="ja-JP" altLang="en-US" sz="1400" kern="1200" dirty="0" smtClean="0">
                          <a:solidFill>
                            <a:schemeClr val="dk1"/>
                          </a:solidFill>
                          <a:latin typeface="HG丸ｺﾞｼｯｸM-PRO" pitchFamily="50" charset="-128"/>
                          <a:ea typeface="HG丸ｺﾞｼｯｸM-PRO" pitchFamily="50" charset="-128"/>
                          <a:cs typeface="+mn-cs"/>
                        </a:rPr>
                        <a:t>通所</a:t>
                      </a:r>
                      <a:r>
                        <a:rPr kumimoji="1" lang="en-US" altLang="ja-JP" sz="1400" kern="1200" dirty="0" smtClean="0">
                          <a:solidFill>
                            <a:schemeClr val="dk1"/>
                          </a:solidFill>
                          <a:latin typeface="HG丸ｺﾞｼｯｸM-PRO" pitchFamily="50" charset="-128"/>
                          <a:ea typeface="HG丸ｺﾞｼｯｸM-PRO" pitchFamily="50" charset="-128"/>
                          <a:cs typeface="+mn-cs"/>
                        </a:rPr>
                        <a:t>)</a:t>
                      </a:r>
                      <a:r>
                        <a:rPr kumimoji="1" lang="ja-JP" altLang="en-US" sz="1400" kern="1200" dirty="0" smtClean="0">
                          <a:solidFill>
                            <a:schemeClr val="dk1"/>
                          </a:solidFill>
                          <a:latin typeface="HG丸ｺﾞｼｯｸM-PRO" pitchFamily="50" charset="-128"/>
                          <a:ea typeface="HG丸ｺﾞｼｯｸM-PRO" pitchFamily="50" charset="-128"/>
                          <a:cs typeface="+mn-cs"/>
                        </a:rPr>
                        <a:t>介護の指定</a:t>
                      </a:r>
                      <a:endParaRPr kumimoji="1" lang="ja-JP" altLang="en-US" sz="1400" kern="1200" dirty="0">
                        <a:solidFill>
                          <a:schemeClr val="dk1"/>
                        </a:solidFill>
                        <a:latin typeface="HG丸ｺﾞｼｯｸM-PRO" pitchFamily="50" charset="-128"/>
                        <a:ea typeface="HG丸ｺﾞｼｯｸM-PRO" pitchFamily="50" charset="-128"/>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ja-JP" altLang="en-US" sz="1400" kern="1200" dirty="0" smtClean="0">
                          <a:solidFill>
                            <a:schemeClr val="dk1"/>
                          </a:solidFill>
                          <a:latin typeface="HG丸ｺﾞｼｯｸM-PRO" pitchFamily="50" charset="-128"/>
                          <a:ea typeface="HG丸ｺﾞｼｯｸM-PRO" pitchFamily="50" charset="-128"/>
                          <a:cs typeface="+mn-cs"/>
                        </a:rPr>
                        <a:t>福岡県</a:t>
                      </a:r>
                      <a:endParaRPr kumimoji="1" lang="ja-JP" altLang="en-US" sz="1400" kern="1200" dirty="0">
                        <a:solidFill>
                          <a:schemeClr val="dk1"/>
                        </a:solidFill>
                        <a:latin typeface="HG丸ｺﾞｼｯｸM-PRO" pitchFamily="50" charset="-128"/>
                        <a:ea typeface="HG丸ｺﾞｼｯｸM-PRO" pitchFamily="50" charset="-128"/>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120">
                <a:tc>
                  <a:txBody>
                    <a:bodyPr/>
                    <a:lstStyle/>
                    <a:p>
                      <a:pPr marL="0" algn="l" rtl="0" eaLnBrk="1" latinLnBrk="0" hangingPunct="1"/>
                      <a:r>
                        <a:rPr kumimoji="1" lang="ja-JP" altLang="en-US" sz="1400" kern="1200" dirty="0" smtClean="0">
                          <a:solidFill>
                            <a:schemeClr val="dk1"/>
                          </a:solidFill>
                          <a:latin typeface="HG丸ｺﾞｼｯｸM-PRO" pitchFamily="50" charset="-128"/>
                          <a:ea typeface="HG丸ｺﾞｼｯｸM-PRO" pitchFamily="50" charset="-128"/>
                          <a:cs typeface="+mn-cs"/>
                        </a:rPr>
                        <a:t>総合事業</a:t>
                      </a:r>
                      <a:endParaRPr kumimoji="1" lang="ja-JP" altLang="en-US" sz="1400" kern="1200" dirty="0">
                        <a:solidFill>
                          <a:schemeClr val="dk1"/>
                        </a:solidFill>
                        <a:latin typeface="HG丸ｺﾞｼｯｸM-PRO" pitchFamily="50" charset="-128"/>
                        <a:ea typeface="HG丸ｺﾞｼｯｸM-PRO" pitchFamily="50" charset="-128"/>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ja-JP" altLang="en-US" sz="1400" kern="1200" dirty="0" smtClean="0">
                          <a:solidFill>
                            <a:schemeClr val="dk1"/>
                          </a:solidFill>
                          <a:latin typeface="HG丸ｺﾞｼｯｸM-PRO" pitchFamily="50" charset="-128"/>
                          <a:ea typeface="HG丸ｺﾞｼｯｸM-PRO" pitchFamily="50" charset="-128"/>
                          <a:cs typeface="+mn-cs"/>
                        </a:rPr>
                        <a:t>旧来の介護予防訪問</a:t>
                      </a:r>
                      <a:r>
                        <a:rPr kumimoji="1" lang="en-US" altLang="ja-JP" sz="1400" kern="1200" dirty="0" smtClean="0">
                          <a:solidFill>
                            <a:schemeClr val="dk1"/>
                          </a:solidFill>
                          <a:latin typeface="HG丸ｺﾞｼｯｸM-PRO" pitchFamily="50" charset="-128"/>
                          <a:ea typeface="HG丸ｺﾞｼｯｸM-PRO" pitchFamily="50" charset="-128"/>
                          <a:cs typeface="+mn-cs"/>
                        </a:rPr>
                        <a:t>(</a:t>
                      </a:r>
                      <a:r>
                        <a:rPr kumimoji="1" lang="ja-JP" altLang="en-US" sz="1400" kern="1200" dirty="0" smtClean="0">
                          <a:solidFill>
                            <a:schemeClr val="dk1"/>
                          </a:solidFill>
                          <a:latin typeface="HG丸ｺﾞｼｯｸM-PRO" pitchFamily="50" charset="-128"/>
                          <a:ea typeface="HG丸ｺﾞｼｯｸM-PRO" pitchFamily="50" charset="-128"/>
                          <a:cs typeface="+mn-cs"/>
                        </a:rPr>
                        <a:t>通所</a:t>
                      </a:r>
                      <a:r>
                        <a:rPr kumimoji="1" lang="en-US" altLang="ja-JP" sz="1400" kern="1200" dirty="0" smtClean="0">
                          <a:solidFill>
                            <a:schemeClr val="dk1"/>
                          </a:solidFill>
                          <a:latin typeface="HG丸ｺﾞｼｯｸM-PRO" pitchFamily="50" charset="-128"/>
                          <a:ea typeface="HG丸ｺﾞｼｯｸM-PRO" pitchFamily="50" charset="-128"/>
                          <a:cs typeface="+mn-cs"/>
                        </a:rPr>
                        <a:t>)</a:t>
                      </a:r>
                      <a:r>
                        <a:rPr kumimoji="1" lang="ja-JP" altLang="en-US" sz="1400" kern="1200" dirty="0" smtClean="0">
                          <a:solidFill>
                            <a:schemeClr val="dk1"/>
                          </a:solidFill>
                          <a:latin typeface="HG丸ｺﾞｼｯｸM-PRO" pitchFamily="50" charset="-128"/>
                          <a:ea typeface="HG丸ｺﾞｼｯｸM-PRO" pitchFamily="50" charset="-128"/>
                          <a:cs typeface="+mn-cs"/>
                        </a:rPr>
                        <a:t>介護相当のサービス</a:t>
                      </a:r>
                      <a:endParaRPr kumimoji="1" lang="ja-JP" altLang="en-US" sz="1400" kern="1200" dirty="0">
                        <a:solidFill>
                          <a:schemeClr val="dk1"/>
                        </a:solidFill>
                        <a:latin typeface="HG丸ｺﾞｼｯｸM-PRO" pitchFamily="50" charset="-128"/>
                        <a:ea typeface="HG丸ｺﾞｼｯｸM-PRO" pitchFamily="50" charset="-128"/>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ja-JP" altLang="en-US" sz="1400" kern="1200" dirty="0" smtClean="0">
                          <a:solidFill>
                            <a:schemeClr val="dk1"/>
                          </a:solidFill>
                          <a:latin typeface="HG丸ｺﾞｼｯｸM-PRO" pitchFamily="50" charset="-128"/>
                          <a:ea typeface="HG丸ｺﾞｼｯｸM-PRO" pitchFamily="50" charset="-128"/>
                          <a:cs typeface="+mn-cs"/>
                        </a:rPr>
                        <a:t>総合事業の訪問型</a:t>
                      </a:r>
                      <a:r>
                        <a:rPr kumimoji="1" lang="en-US" altLang="ja-JP" sz="1400" kern="1200" dirty="0" smtClean="0">
                          <a:solidFill>
                            <a:schemeClr val="dk1"/>
                          </a:solidFill>
                          <a:latin typeface="HG丸ｺﾞｼｯｸM-PRO" pitchFamily="50" charset="-128"/>
                          <a:ea typeface="HG丸ｺﾞｼｯｸM-PRO" pitchFamily="50" charset="-128"/>
                          <a:cs typeface="+mn-cs"/>
                        </a:rPr>
                        <a:t>(</a:t>
                      </a:r>
                      <a:r>
                        <a:rPr kumimoji="1" lang="ja-JP" altLang="en-US" sz="1400" kern="1200" dirty="0" smtClean="0">
                          <a:solidFill>
                            <a:schemeClr val="dk1"/>
                          </a:solidFill>
                          <a:latin typeface="HG丸ｺﾞｼｯｸM-PRO" pitchFamily="50" charset="-128"/>
                          <a:ea typeface="HG丸ｺﾞｼｯｸM-PRO" pitchFamily="50" charset="-128"/>
                          <a:cs typeface="+mn-cs"/>
                        </a:rPr>
                        <a:t>通所型</a:t>
                      </a:r>
                      <a:r>
                        <a:rPr kumimoji="1" lang="en-US" altLang="ja-JP" sz="1400" kern="1200" dirty="0" smtClean="0">
                          <a:solidFill>
                            <a:schemeClr val="dk1"/>
                          </a:solidFill>
                          <a:latin typeface="HG丸ｺﾞｼｯｸM-PRO" pitchFamily="50" charset="-128"/>
                          <a:ea typeface="HG丸ｺﾞｼｯｸM-PRO" pitchFamily="50" charset="-128"/>
                          <a:cs typeface="+mn-cs"/>
                        </a:rPr>
                        <a:t>)</a:t>
                      </a:r>
                      <a:r>
                        <a:rPr kumimoji="1" lang="ja-JP" altLang="en-US" sz="1400" kern="1200" dirty="0" smtClean="0">
                          <a:solidFill>
                            <a:schemeClr val="dk1"/>
                          </a:solidFill>
                          <a:latin typeface="HG丸ｺﾞｼｯｸM-PRO" pitchFamily="50" charset="-128"/>
                          <a:ea typeface="HG丸ｺﾞｼｯｸM-PRO" pitchFamily="50" charset="-128"/>
                          <a:cs typeface="+mn-cs"/>
                        </a:rPr>
                        <a:t>サービス事業所の指定</a:t>
                      </a:r>
                      <a:endParaRPr kumimoji="1" lang="ja-JP" altLang="en-US" sz="1400" kern="1200" dirty="0">
                        <a:solidFill>
                          <a:schemeClr val="dk1"/>
                        </a:solidFill>
                        <a:latin typeface="HG丸ｺﾞｼｯｸM-PRO" pitchFamily="50" charset="-128"/>
                        <a:ea typeface="HG丸ｺﾞｼｯｸM-PRO" pitchFamily="50" charset="-128"/>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ja-JP" altLang="en-US" sz="1400" kern="1200" dirty="0" smtClean="0">
                          <a:solidFill>
                            <a:schemeClr val="dk1"/>
                          </a:solidFill>
                          <a:latin typeface="HG丸ｺﾞｼｯｸM-PRO" pitchFamily="50" charset="-128"/>
                          <a:ea typeface="HG丸ｺﾞｼｯｸM-PRO" pitchFamily="50" charset="-128"/>
                          <a:cs typeface="+mn-cs"/>
                        </a:rPr>
                        <a:t>八女市</a:t>
                      </a:r>
                      <a:endParaRPr kumimoji="1" lang="ja-JP" altLang="en-US" sz="1400" kern="1200" dirty="0">
                        <a:solidFill>
                          <a:schemeClr val="dk1"/>
                        </a:solidFill>
                        <a:latin typeface="HG丸ｺﾞｼｯｸM-PRO" pitchFamily="50" charset="-128"/>
                        <a:ea typeface="HG丸ｺﾞｼｯｸM-PRO" pitchFamily="50" charset="-128"/>
                        <a:cs typeface="+mn-cs"/>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 name="タイトル 1"/>
          <p:cNvSpPr>
            <a:spLocks noGrp="1"/>
          </p:cNvSpPr>
          <p:nvPr>
            <p:ph type="title"/>
          </p:nvPr>
        </p:nvSpPr>
        <p:spPr>
          <a:xfrm>
            <a:off x="495300" y="274638"/>
            <a:ext cx="8915400" cy="634082"/>
          </a:xfrm>
        </p:spPr>
        <p:txBody>
          <a:bodyPr>
            <a:normAutofit fontScale="90000"/>
          </a:bodyPr>
          <a:lstStyle/>
          <a:p>
            <a:r>
              <a:rPr lang="en-US" altLang="ja-JP" dirty="0" smtClean="0"/>
              <a:t/>
            </a:r>
            <a:br>
              <a:rPr lang="en-US" altLang="ja-JP" dirty="0" smtClean="0"/>
            </a:br>
            <a:r>
              <a:rPr lang="ja-JP" altLang="en-US" dirty="0" smtClean="0"/>
              <a:t>総合事業移行に伴う定款等の変更</a:t>
            </a:r>
            <a:r>
              <a:rPr lang="ja-JP" altLang="ja-JP" dirty="0" smtClean="0"/>
              <a:t/>
            </a:r>
            <a:br>
              <a:rPr lang="ja-JP" altLang="ja-JP" dirty="0" smtClean="0"/>
            </a:br>
            <a:endParaRPr kumimoji="1" lang="ja-JP" altLang="en-US" sz="3555" dirty="0">
              <a:solidFill>
                <a:schemeClr val="tx1"/>
              </a:solidFill>
            </a:endParaRPr>
          </a:p>
        </p:txBody>
      </p:sp>
      <p:sp>
        <p:nvSpPr>
          <p:cNvPr id="1250" name="コンテンツ プレースホルダ 2"/>
          <p:cNvSpPr>
            <a:spLocks noGrp="1"/>
          </p:cNvSpPr>
          <p:nvPr>
            <p:ph sz="quarter" idx="1"/>
          </p:nvPr>
        </p:nvSpPr>
        <p:spPr>
          <a:xfrm>
            <a:off x="560512" y="1268760"/>
            <a:ext cx="8712968" cy="5111475"/>
          </a:xfrm>
        </p:spPr>
        <p:txBody>
          <a:bodyPr>
            <a:noAutofit/>
          </a:bodyPr>
          <a:lstStyle/>
          <a:p>
            <a:pPr>
              <a:buNone/>
            </a:pPr>
            <a:r>
              <a:rPr lang="en-US" altLang="ja-JP" sz="1800" dirty="0" smtClean="0">
                <a:latin typeface="HG丸ｺﾞｼｯｸM-PRO"/>
                <a:ea typeface="HG丸ｺﾞｼｯｸM-PRO"/>
              </a:rPr>
              <a:t>○</a:t>
            </a:r>
            <a:r>
              <a:rPr lang="ja-JP" altLang="ja-JP" sz="1800" b="0" dirty="0" smtClean="0">
                <a:latin typeface="HG丸ｺﾞｼｯｸM-PRO"/>
                <a:ea typeface="HG丸ｺﾞｼｯｸM-PRO"/>
              </a:rPr>
              <a:t>総合事業への移行に伴い、以下の書類等に記載された事業内容等に関する記</a:t>
            </a:r>
          </a:p>
          <a:p>
            <a:pPr>
              <a:buNone/>
            </a:pPr>
            <a:r>
              <a:rPr lang="ja-JP" altLang="ja-JP" sz="1800" b="0" dirty="0" smtClean="0">
                <a:latin typeface="HG丸ｺﾞｼｯｸM-PRO"/>
                <a:ea typeface="HG丸ｺﾞｼｯｸM-PRO"/>
              </a:rPr>
              <a:t>　載を変更する必要がある。　</a:t>
            </a:r>
          </a:p>
          <a:p>
            <a:pPr>
              <a:buNone/>
            </a:pPr>
            <a:endParaRPr lang="ja-JP" altLang="ja-JP" sz="1800" b="0" dirty="0" smtClean="0">
              <a:latin typeface="HG丸ｺﾞｼｯｸM-PRO"/>
              <a:ea typeface="HG丸ｺﾞｼｯｸM-PRO"/>
            </a:endParaRPr>
          </a:p>
          <a:p>
            <a:pPr>
              <a:buNone/>
            </a:pPr>
            <a:r>
              <a:rPr lang="ja-JP" altLang="ja-JP" sz="1600" dirty="0" smtClean="0">
                <a:latin typeface="HG丸ｺﾞｼｯｸM-PRO" pitchFamily="50" charset="-128"/>
                <a:ea typeface="HG丸ｺﾞｼｯｸM-PRO" pitchFamily="50" charset="-128"/>
              </a:rPr>
              <a:t>　　　①定款及び登記簿</a:t>
            </a:r>
            <a:endParaRPr sz="1600" dirty="0"/>
          </a:p>
          <a:p>
            <a:pPr>
              <a:buNone/>
            </a:pPr>
            <a:r>
              <a:rPr lang="ja-JP" altLang="ja-JP" sz="1600" dirty="0" smtClean="0">
                <a:latin typeface="HG丸ｺﾞｼｯｸM-PRO" pitchFamily="50" charset="-128"/>
                <a:ea typeface="HG丸ｺﾞｼｯｸM-PRO" pitchFamily="50" charset="-128"/>
              </a:rPr>
              <a:t>　　　②運営規程</a:t>
            </a:r>
            <a:endParaRPr sz="1600" dirty="0"/>
          </a:p>
          <a:p>
            <a:pPr>
              <a:buNone/>
            </a:pPr>
            <a:r>
              <a:rPr lang="ja-JP" altLang="ja-JP" sz="1600" dirty="0" smtClean="0">
                <a:latin typeface="HG丸ｺﾞｼｯｸM-PRO" pitchFamily="50" charset="-128"/>
                <a:ea typeface="HG丸ｺﾞｼｯｸM-PRO" pitchFamily="50" charset="-128"/>
              </a:rPr>
              <a:t>　　　③重要事項説明書</a:t>
            </a:r>
            <a:endParaRPr lang="en-US" altLang="ja-JP" sz="1600" dirty="0" smtClean="0">
              <a:latin typeface="HG丸ｺﾞｼｯｸM-PRO" pitchFamily="50" charset="-128"/>
              <a:ea typeface="HG丸ｺﾞｼｯｸM-PRO" pitchFamily="50" charset="-128"/>
            </a:endParaRPr>
          </a:p>
          <a:p>
            <a:pPr>
              <a:buNone/>
            </a:pPr>
            <a:r>
              <a:rPr lang="ja-JP" altLang="ja-JP" sz="1600" dirty="0" smtClean="0">
                <a:latin typeface="HG丸ｺﾞｼｯｸM-PRO" pitchFamily="50" charset="-128"/>
                <a:ea typeface="HG丸ｺﾞｼｯｸM-PRO" pitchFamily="50" charset="-128"/>
              </a:rPr>
              <a:t>　　　④契約書など・・・</a:t>
            </a:r>
          </a:p>
          <a:p>
            <a:pPr>
              <a:buNone/>
            </a:pPr>
            <a:endParaRPr lang="ja-JP" altLang="en-US" sz="1800" dirty="0" smtClean="0">
              <a:latin typeface="HG丸ｺﾞｼｯｸM-PRO" pitchFamily="50" charset="-128"/>
              <a:ea typeface="HG丸ｺﾞｼｯｸM-PRO" pitchFamily="50" charset="-128"/>
            </a:endParaRPr>
          </a:p>
          <a:p>
            <a:pPr>
              <a:buNone/>
            </a:pPr>
            <a:r>
              <a:rPr lang="ja-JP" altLang="en-US" sz="1600" dirty="0" smtClean="0">
                <a:latin typeface="HG丸ｺﾞｼｯｸM-PRO" pitchFamily="50" charset="-128"/>
                <a:ea typeface="HG丸ｺﾞｼｯｸM-PRO" pitchFamily="50" charset="-128"/>
              </a:rPr>
              <a:t>主な変更例）　</a:t>
            </a:r>
          </a:p>
          <a:p>
            <a:pPr>
              <a:buNone/>
            </a:pPr>
            <a:r>
              <a:rPr lang="ja-JP" altLang="en-US" sz="1800" dirty="0" smtClean="0">
                <a:latin typeface="HG丸ｺﾞｼｯｸM-PRO" pitchFamily="50" charset="-128"/>
                <a:ea typeface="HG丸ｺﾞｼｯｸM-PRO" pitchFamily="50" charset="-128"/>
              </a:rPr>
              <a:t>　</a:t>
            </a:r>
          </a:p>
          <a:p>
            <a:pPr>
              <a:buNone/>
            </a:pPr>
            <a:r>
              <a:rPr lang="ja-JP" altLang="ja-JP" sz="1400" dirty="0" smtClean="0">
                <a:latin typeface="HG丸ｺﾞｼｯｸM-PRO" pitchFamily="50" charset="-128"/>
                <a:ea typeface="HG丸ｺﾞｼｯｸM-PRO" pitchFamily="50" charset="-128"/>
              </a:rPr>
              <a:t>　　※事業者により記載内容が異なるため、各事業所で確認すること。</a:t>
            </a:r>
          </a:p>
          <a:p>
            <a:pPr>
              <a:buNone/>
            </a:pPr>
            <a:r>
              <a:rPr lang="ja-JP" altLang="ja-JP" sz="1400" dirty="0" smtClean="0">
                <a:latin typeface="HG丸ｺﾞｼｯｸM-PRO" pitchFamily="50" charset="-128"/>
                <a:ea typeface="HG丸ｺﾞｼｯｸM-PRO" pitchFamily="50" charset="-128"/>
              </a:rPr>
              <a:t>　　※各書類等の記載内容の変更に当たっては、各法人の所管部局に確認し、指示に従うこと。</a:t>
            </a:r>
          </a:p>
          <a:p>
            <a:pPr>
              <a:buNone/>
            </a:pPr>
            <a:endParaRPr lang="ja-JP" altLang="ja-JP" sz="1600" dirty="0" smtClean="0">
              <a:latin typeface="HG丸ｺﾞｼｯｸM-PRO" pitchFamily="50" charset="-128"/>
              <a:ea typeface="HG丸ｺﾞｼｯｸM-PRO" pitchFamily="50" charset="-128"/>
            </a:endParaRPr>
          </a:p>
          <a:p>
            <a:pPr>
              <a:buNone/>
            </a:pPr>
            <a:r>
              <a:rPr lang="en-US" altLang="ja-JP" sz="1800" dirty="0" smtClean="0">
                <a:latin typeface="HG丸ｺﾞｼｯｸM-PRO"/>
                <a:ea typeface="HG丸ｺﾞｼｯｸM-PRO"/>
              </a:rPr>
              <a:t>○</a:t>
            </a:r>
            <a:r>
              <a:rPr lang="ja-JP" altLang="ja-JP" sz="1800" b="0" dirty="0" smtClean="0">
                <a:latin typeface="HG丸ｺﾞｼｯｸM-PRO"/>
                <a:ea typeface="HG丸ｺﾞｼｯｸM-PRO"/>
              </a:rPr>
              <a:t>総合事業の利用開始に当たっては、新たに総合事業に関する契約の締結及び</a:t>
            </a:r>
          </a:p>
          <a:p>
            <a:pPr>
              <a:buNone/>
            </a:pPr>
            <a:r>
              <a:rPr lang="ja-JP" altLang="ja-JP" sz="1800" b="0" dirty="0" smtClean="0">
                <a:latin typeface="HG丸ｺﾞｼｯｸM-PRO"/>
                <a:ea typeface="HG丸ｺﾞｼｯｸM-PRO"/>
              </a:rPr>
              <a:t>　重要事項説明書の交付が必要。（予防給付から移行した者も含む。）</a:t>
            </a:r>
          </a:p>
        </p:txBody>
      </p:sp>
      <p:sp>
        <p:nvSpPr>
          <p:cNvPr id="1251" name="図形 213"/>
          <p:cNvSpPr/>
          <p:nvPr/>
        </p:nvSpPr>
        <p:spPr>
          <a:xfrm>
            <a:off x="1208584" y="2204864"/>
            <a:ext cx="3274783" cy="648072"/>
          </a:xfrm>
          <a:prstGeom prst="rightArrowCallout">
            <a:avLst>
              <a:gd name="adj1" fmla="val 21429"/>
              <a:gd name="adj2" fmla="val 33636"/>
              <a:gd name="adj3" fmla="val 34545"/>
              <a:gd name="adj4" fmla="val 70213"/>
            </a:avLst>
          </a:prstGeom>
          <a:no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52" name="テキスト 214"/>
          <p:cNvSpPr txBox="1"/>
          <p:nvPr/>
        </p:nvSpPr>
        <p:spPr>
          <a:xfrm>
            <a:off x="4797034" y="2201918"/>
            <a:ext cx="4290716" cy="1045547"/>
          </a:xfrm>
          <a:prstGeom prst="rect">
            <a:avLst/>
          </a:prstGeom>
        </p:spPr>
        <p:txBody>
          <a:bodyPr wrap="square">
            <a:spAutoFit/>
          </a:bodyPr>
          <a:lstStyle/>
          <a:p>
            <a:pPr>
              <a:defRPr lang="ja-JP" altLang="en-US"/>
            </a:pPr>
            <a:r>
              <a:rPr lang="ja-JP" altLang="en-US" sz="1600">
                <a:latin typeface="HG丸ｺﾞｼｯｸM-PRO"/>
                <a:ea typeface="HG丸ｺﾞｼｯｸM-PRO"/>
              </a:rPr>
              <a:t>八女市への変更届が必要</a:t>
            </a:r>
          </a:p>
          <a:p>
            <a:pPr>
              <a:defRPr lang="ja-JP" altLang="en-US"/>
            </a:pPr>
            <a:r>
              <a:rPr lang="ja-JP" altLang="en-US" sz="1600">
                <a:latin typeface="HG丸ｺﾞｼｯｸM-PRO"/>
                <a:ea typeface="HG丸ｺﾞｼｯｸM-PRO"/>
              </a:rPr>
              <a:t>（変更後１０日以内）</a:t>
            </a:r>
          </a:p>
          <a:p>
            <a:pPr>
              <a:defRPr lang="ja-JP" altLang="en-US"/>
            </a:pPr>
            <a:endParaRPr lang="ja-JP" altLang="en-US" sz="1600">
              <a:latin typeface="HG丸ｺﾞｼｯｸM-PRO"/>
              <a:ea typeface="HG丸ｺﾞｼｯｸM-PRO"/>
            </a:endParaRPr>
          </a:p>
          <a:p>
            <a:pPr>
              <a:defRPr lang="ja-JP" altLang="en-US"/>
            </a:pPr>
            <a:r>
              <a:rPr lang="ja-JP" altLang="en-US" sz="1400">
                <a:latin typeface="HG丸ｺﾞｼｯｸM-PRO"/>
                <a:ea typeface="HG丸ｺﾞｼｯｸM-PRO"/>
              </a:rPr>
              <a:t>※申請書類は市ホームページに掲載予定</a:t>
            </a:r>
          </a:p>
        </p:txBody>
      </p:sp>
      <p:graphicFrame>
        <p:nvGraphicFramePr>
          <p:cNvPr id="1253" name="四角形 215"/>
          <p:cNvGraphicFramePr>
            <a:graphicFrameLocks noGrp="1"/>
          </p:cNvGraphicFramePr>
          <p:nvPr/>
        </p:nvGraphicFramePr>
        <p:xfrm>
          <a:off x="2535001" y="3752614"/>
          <a:ext cx="6668998" cy="579120"/>
        </p:xfrm>
        <a:graphic>
          <a:graphicData uri="http://schemas.openxmlformats.org/drawingml/2006/table">
            <a:tbl>
              <a:tblPr firstRow="1" bandRow="1">
                <a:tableStyleId>{D7AC3CCA-C797-4891-BE02-D94E43425B78}</a:tableStyleId>
              </a:tblPr>
              <a:tblGrid>
                <a:gridCol w="1781910"/>
                <a:gridCol w="1051040"/>
                <a:gridCol w="3836048"/>
              </a:tblGrid>
              <a:tr h="370840">
                <a:tc>
                  <a:txBody>
                    <a:bodyPr/>
                    <a:lstStyle/>
                    <a:p>
                      <a:r>
                        <a:rPr kumimoji="1" lang="ja-JP" altLang="en-US" sz="1600" dirty="0">
                          <a:latin typeface="HG丸ｺﾞｼｯｸM-PRO"/>
                          <a:ea typeface="HG丸ｺﾞｼｯｸM-PRO"/>
                        </a:rPr>
                        <a:t>介護予防訪問</a:t>
                      </a:r>
                    </a:p>
                    <a:p>
                      <a:r>
                        <a:rPr kumimoji="1" lang="ja-JP" altLang="en-US" sz="1600" dirty="0">
                          <a:latin typeface="HG丸ｺﾞｼｯｸM-PRO"/>
                          <a:ea typeface="HG丸ｺﾞｼｯｸM-PRO"/>
                        </a:rPr>
                        <a:t>（通所）介護</a:t>
                      </a:r>
                    </a:p>
                  </a:txBody>
                  <a:tcPr marL="99060" marR="99060">
                    <a:solidFill>
                      <a:schemeClr val="bg1"/>
                    </a:solidFill>
                  </a:tcPr>
                </a:tc>
                <a:tc>
                  <a:txBody>
                    <a:bodyPr/>
                    <a:lstStyle/>
                    <a:p>
                      <a:endParaRPr kumimoji="1" lang="ja-JP" altLang="en-US" dirty="0">
                        <a:latin typeface="HG丸ｺﾞｼｯｸM-PRO"/>
                        <a:ea typeface="HG丸ｺﾞｼｯｸM-PRO"/>
                      </a:endParaRPr>
                    </a:p>
                  </a:txBody>
                  <a:tcPr marL="99060" marR="99060">
                    <a:lnT w="12700" cmpd="sng">
                      <a:noFill/>
                      <a:prstDash val="solid"/>
                    </a:lnT>
                    <a:lnB w="12700" cmpd="sng">
                      <a:noFill/>
                      <a:prstDash val="solid"/>
                    </a:lnB>
                    <a:solidFill>
                      <a:schemeClr val="bg1"/>
                    </a:solidFill>
                  </a:tcPr>
                </a:tc>
                <a:tc>
                  <a:txBody>
                    <a:bodyPr/>
                    <a:lstStyle/>
                    <a:p>
                      <a:r>
                        <a:rPr kumimoji="1" lang="ja-JP" altLang="en-US" sz="1600" dirty="0">
                          <a:latin typeface="HG丸ｺﾞｼｯｸM-PRO"/>
                          <a:ea typeface="HG丸ｺﾞｼｯｸM-PRO"/>
                        </a:rPr>
                        <a:t>介護予防訪問（通所）介護及び</a:t>
                      </a:r>
                    </a:p>
                    <a:p>
                      <a:r>
                        <a:rPr kumimoji="1" lang="ja-JP" altLang="en-US" sz="1600" dirty="0">
                          <a:latin typeface="HG丸ｺﾞｼｯｸM-PRO"/>
                          <a:ea typeface="HG丸ｺﾞｼｯｸM-PRO"/>
                        </a:rPr>
                        <a:t>総合事業第1号訪問（通所）事業</a:t>
                      </a:r>
                    </a:p>
                  </a:txBody>
                  <a:tcPr marL="99060" marR="99060">
                    <a:solidFill>
                      <a:schemeClr val="bg1"/>
                    </a:solidFill>
                  </a:tcPr>
                </a:tc>
              </a:tr>
            </a:tbl>
          </a:graphicData>
        </a:graphic>
      </p:graphicFrame>
      <p:sp>
        <p:nvSpPr>
          <p:cNvPr id="1254" name="図形 216"/>
          <p:cNvSpPr/>
          <p:nvPr/>
        </p:nvSpPr>
        <p:spPr>
          <a:xfrm>
            <a:off x="4643438" y="3789934"/>
            <a:ext cx="546000" cy="543240"/>
          </a:xfrm>
          <a:prstGeom prst="rightArrow">
            <a:avLst>
              <a:gd name="adj1" fmla="val 30233"/>
              <a:gd name="adj2" fmla="val 50000"/>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タイトル 1"/>
          <p:cNvSpPr>
            <a:spLocks noGrp="1"/>
          </p:cNvSpPr>
          <p:nvPr>
            <p:ph type="title"/>
          </p:nvPr>
        </p:nvSpPr>
        <p:spPr>
          <a:xfrm>
            <a:off x="495300" y="260648"/>
            <a:ext cx="8915400" cy="792088"/>
          </a:xfrm>
        </p:spPr>
        <p:txBody>
          <a:bodyPr anchor="ctr" anchorCtr="0">
            <a:noAutofit/>
          </a:bodyPr>
          <a:lstStyle/>
          <a:p>
            <a:r>
              <a:rPr lang="ja-JP" altLang="en-US" sz="2800" b="0" dirty="0" smtClean="0">
                <a:solidFill>
                  <a:schemeClr val="tx1"/>
                </a:solidFill>
                <a:latin typeface="HG丸ｺﾞｼｯｸM-PRO"/>
                <a:ea typeface="HG丸ｺﾞｼｯｸM-PRO"/>
              </a:rPr>
              <a:t>総合事業の指定及び運営等に関する基準について</a:t>
            </a:r>
            <a:endParaRPr kumimoji="1" lang="ja-JP" altLang="en-US" sz="2800" b="0" dirty="0">
              <a:solidFill>
                <a:schemeClr val="tx1"/>
              </a:solidFill>
              <a:latin typeface="HG丸ｺﾞｼｯｸM-PRO"/>
              <a:ea typeface="HG丸ｺﾞｼｯｸM-PRO"/>
            </a:endParaRPr>
          </a:p>
        </p:txBody>
      </p:sp>
      <p:sp>
        <p:nvSpPr>
          <p:cNvPr id="1257" name="コンテンツ プレースホルダ 2"/>
          <p:cNvSpPr>
            <a:spLocks noGrp="1"/>
          </p:cNvSpPr>
          <p:nvPr>
            <p:ph sz="quarter" idx="1"/>
          </p:nvPr>
        </p:nvSpPr>
        <p:spPr>
          <a:xfrm>
            <a:off x="495300" y="1121701"/>
            <a:ext cx="8915400" cy="1945235"/>
          </a:xfrm>
        </p:spPr>
        <p:txBody>
          <a:bodyPr>
            <a:noAutofit/>
          </a:bodyPr>
          <a:lstStyle/>
          <a:p>
            <a:pPr>
              <a:buNone/>
            </a:pPr>
            <a:r>
              <a:rPr lang="ja-JP" altLang="en-US" sz="1800" dirty="0" smtClean="0">
                <a:latin typeface="HG丸ｺﾞｼｯｸM-PRO" pitchFamily="50" charset="-128"/>
                <a:ea typeface="HG丸ｺﾞｼｯｸM-PRO" pitchFamily="50" charset="-128"/>
              </a:rPr>
              <a:t>○八女市介護予防・日常生活支援総合事業は、その実施要綱及び基準要綱にお</a:t>
            </a:r>
          </a:p>
          <a:p>
            <a:pPr>
              <a:buNone/>
            </a:pPr>
            <a:r>
              <a:rPr lang="ja-JP" altLang="en-US" sz="1800" dirty="0" smtClean="0">
                <a:latin typeface="HG丸ｺﾞｼｯｸM-PRO" pitchFamily="50" charset="-128"/>
                <a:ea typeface="HG丸ｺﾞｼｯｸM-PRO" pitchFamily="50" charset="-128"/>
              </a:rPr>
              <a:t>　いて、市独自の規定を定めており、厚生労働省令と異なるところがある。</a:t>
            </a:r>
          </a:p>
          <a:p>
            <a:pPr>
              <a:buNone/>
            </a:pPr>
            <a:r>
              <a:rPr lang="ja-JP" altLang="en-US" sz="1800" dirty="0" smtClean="0">
                <a:latin typeface="HG丸ｺﾞｼｯｸM-PRO" pitchFamily="50" charset="-128"/>
                <a:ea typeface="HG丸ｺﾞｼｯｸM-PRO" pitchFamily="50" charset="-128"/>
              </a:rPr>
              <a:t>　総合事業の運営に際し、あらかじめ当該要綱を確認し、当該要綱に沿った運</a:t>
            </a:r>
          </a:p>
          <a:p>
            <a:pPr>
              <a:buNone/>
            </a:pPr>
            <a:r>
              <a:rPr lang="ja-JP" altLang="en-US" sz="1800" dirty="0" smtClean="0">
                <a:latin typeface="HG丸ｺﾞｼｯｸM-PRO" pitchFamily="50" charset="-128"/>
                <a:ea typeface="HG丸ｺﾞｼｯｸM-PRO" pitchFamily="50" charset="-128"/>
              </a:rPr>
              <a:t>　営ができるよう、運営規程等の見直しなどを行うこと。</a:t>
            </a:r>
          </a:p>
          <a:p>
            <a:pPr>
              <a:buNone/>
            </a:pPr>
            <a:r>
              <a:rPr lang="ja-JP" altLang="en-US" sz="1600" dirty="0" smtClean="0">
                <a:latin typeface="HG丸ｺﾞｼｯｸM-PRO" pitchFamily="50" charset="-128"/>
                <a:ea typeface="HG丸ｺﾞｼｯｸM-PRO" pitchFamily="50" charset="-128"/>
              </a:rPr>
              <a:t>　※実施要綱等は、市のホームページ掲載予定</a:t>
            </a:r>
          </a:p>
          <a:p>
            <a:pPr>
              <a:buNone/>
            </a:pPr>
            <a:endParaRPr lang="ja-JP" altLang="en-US" sz="1600" dirty="0" smtClean="0">
              <a:latin typeface="HG丸ｺﾞｼｯｸM-PRO" pitchFamily="50" charset="-128"/>
              <a:ea typeface="HG丸ｺﾞｼｯｸM-PRO" pitchFamily="50" charset="-128"/>
            </a:endParaRPr>
          </a:p>
          <a:p>
            <a:pPr>
              <a:buNone/>
            </a:pPr>
            <a:endParaRPr lang="ja-JP" altLang="en-US" sz="1800" dirty="0" smtClean="0">
              <a:latin typeface="HG丸ｺﾞｼｯｸM-PRO" pitchFamily="50" charset="-128"/>
              <a:ea typeface="HG丸ｺﾞｼｯｸM-PRO" pitchFamily="50" charset="-128"/>
            </a:endParaRPr>
          </a:p>
          <a:p>
            <a:pPr>
              <a:buNone/>
            </a:pPr>
            <a:endParaRPr lang="ja-JP" altLang="en-US" sz="1800" dirty="0" smtClean="0">
              <a:latin typeface="HG丸ｺﾞｼｯｸM-PRO" pitchFamily="50" charset="-128"/>
              <a:ea typeface="HG丸ｺﾞｼｯｸM-PRO" pitchFamily="50" charset="-128"/>
            </a:endParaRPr>
          </a:p>
        </p:txBody>
      </p:sp>
      <p:sp>
        <p:nvSpPr>
          <p:cNvPr id="1258" name="図形 217"/>
          <p:cNvSpPr/>
          <p:nvPr/>
        </p:nvSpPr>
        <p:spPr>
          <a:xfrm>
            <a:off x="669325" y="3063446"/>
            <a:ext cx="8747700" cy="3395762"/>
          </a:xfrm>
          <a:prstGeom prst="roundRect">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l">
              <a:defRPr lang="ja-JP" altLang="en-US"/>
            </a:pPr>
            <a:r>
              <a:rPr lang="ja-JP" altLang="en-US">
                <a:solidFill>
                  <a:schemeClr val="tx1"/>
                </a:solidFill>
                <a:latin typeface="HG丸ｺﾞｼｯｸM-PRO"/>
                <a:ea typeface="HG丸ｺﾞｼｯｸM-PRO"/>
              </a:rPr>
              <a:t>【厚生労働省令との主な相違点】</a:t>
            </a:r>
          </a:p>
          <a:p>
            <a:pPr algn="l">
              <a:defRPr lang="ja-JP" altLang="en-US"/>
            </a:pPr>
            <a:endParaRPr lang="ja-JP" altLang="en-US">
              <a:solidFill>
                <a:schemeClr val="tx1"/>
              </a:solidFill>
              <a:latin typeface="HG丸ｺﾞｼｯｸM-PRO"/>
              <a:ea typeface="HG丸ｺﾞｼｯｸM-PRO"/>
            </a:endParaRPr>
          </a:p>
          <a:p>
            <a:pPr algn="l">
              <a:defRPr lang="ja-JP" altLang="en-US"/>
            </a:pPr>
            <a:r>
              <a:rPr lang="ja-JP" altLang="en-US">
                <a:solidFill>
                  <a:schemeClr val="tx1"/>
                </a:solidFill>
                <a:latin typeface="HG丸ｺﾞｼｯｸM-PRO"/>
                <a:ea typeface="HG丸ｺﾞｼｯｸM-PRO"/>
              </a:rPr>
              <a:t>・指定事業者は法人であること（新）</a:t>
            </a:r>
          </a:p>
          <a:p>
            <a:pPr algn="l">
              <a:defRPr lang="ja-JP" altLang="en-US"/>
            </a:pPr>
            <a:endParaRPr lang="ja-JP" altLang="en-US">
              <a:solidFill>
                <a:schemeClr val="tx1"/>
              </a:solidFill>
              <a:latin typeface="HG丸ｺﾞｼｯｸM-PRO"/>
              <a:ea typeface="HG丸ｺﾞｼｯｸM-PRO"/>
            </a:endParaRPr>
          </a:p>
          <a:p>
            <a:pPr algn="l">
              <a:defRPr lang="ja-JP" altLang="en-US"/>
            </a:pPr>
            <a:r>
              <a:rPr lang="ja-JP" altLang="en-US">
                <a:solidFill>
                  <a:schemeClr val="tx1"/>
                </a:solidFill>
                <a:latin typeface="HG丸ｺﾞｼｯｸM-PRO"/>
                <a:ea typeface="HG丸ｺﾞｼｯｸM-PRO"/>
              </a:rPr>
              <a:t>・非常災害対策</a:t>
            </a:r>
          </a:p>
          <a:p>
            <a:pPr algn="l">
              <a:defRPr lang="ja-JP" altLang="en-US"/>
            </a:pPr>
            <a:r>
              <a:rPr kumimoji="1" lang="ja-JP" altLang="en-US" sz="1600" dirty="0" smtClean="0">
                <a:solidFill>
                  <a:schemeClr val="tx1"/>
                </a:solidFill>
                <a:latin typeface="HG丸ｺﾞｼｯｸM-PRO" pitchFamily="50" charset="-128"/>
                <a:ea typeface="HG丸ｺﾞｼｯｸM-PRO" pitchFamily="50" charset="-128"/>
              </a:rPr>
              <a:t>　　⇒　火災、風水害、地震等非常災害に関する具体的計画の策定、連携体制の整</a:t>
            </a:r>
            <a:endParaRPr lang="ja-JP" altLang="en-US">
              <a:solidFill>
                <a:schemeClr val="tx1"/>
              </a:solidFill>
              <a:latin typeface="HG丸ｺﾞｼｯｸM-PRO"/>
              <a:ea typeface="HG丸ｺﾞｼｯｸM-PRO"/>
            </a:endParaRPr>
          </a:p>
          <a:p>
            <a:pPr algn="l">
              <a:defRPr lang="ja-JP" altLang="en-US"/>
            </a:pPr>
            <a:r>
              <a:rPr kumimoji="1" lang="ja-JP" altLang="en-US" sz="1600" dirty="0" smtClean="0">
                <a:solidFill>
                  <a:schemeClr val="tx1"/>
                </a:solidFill>
                <a:latin typeface="HG丸ｺﾞｼｯｸM-PRO" pitchFamily="50" charset="-128"/>
                <a:ea typeface="HG丸ｺﾞｼｯｸM-PRO" pitchFamily="50" charset="-128"/>
              </a:rPr>
              <a:t>　　　　備、従業者への周知及び定期的な訓練の実</a:t>
            </a:r>
            <a:r>
              <a:rPr kumimoji="1" lang="ja-JP" altLang="en-US" dirty="0" smtClean="0">
                <a:solidFill>
                  <a:schemeClr val="tx1"/>
                </a:solidFill>
                <a:latin typeface="HG丸ｺﾞｼｯｸM-PRO" pitchFamily="50" charset="-128"/>
                <a:ea typeface="HG丸ｺﾞｼｯｸM-PRO" pitchFamily="50" charset="-128"/>
              </a:rPr>
              <a:t>施</a:t>
            </a:r>
            <a:endParaRPr kumimoji="1" lang="ja-JP" altLang="en-US" sz="1600" dirty="0" smtClean="0">
              <a:solidFill>
                <a:schemeClr val="tx1"/>
              </a:solidFill>
              <a:latin typeface="HG丸ｺﾞｼｯｸM-PRO" pitchFamily="50" charset="-128"/>
              <a:ea typeface="HG丸ｺﾞｼｯｸM-PRO" pitchFamily="50" charset="-128"/>
            </a:endParaRPr>
          </a:p>
          <a:p>
            <a:pPr algn="l">
              <a:defRPr lang="ja-JP" altLang="en-US"/>
            </a:pPr>
            <a:r>
              <a:rPr lang="ja-JP" altLang="en-US">
                <a:solidFill>
                  <a:schemeClr val="tx1"/>
                </a:solidFill>
                <a:latin typeface="HG丸ｺﾞｼｯｸM-PRO"/>
                <a:ea typeface="HG丸ｺﾞｼｯｸM-PRO"/>
              </a:rPr>
              <a:t>・地産地消の推進（新）</a:t>
            </a:r>
          </a:p>
          <a:p>
            <a:pPr algn="l">
              <a:defRPr lang="ja-JP" altLang="en-US"/>
            </a:pPr>
            <a:endParaRPr lang="ja-JP" altLang="en-US">
              <a:solidFill>
                <a:schemeClr val="tx1"/>
              </a:solidFill>
              <a:latin typeface="HG丸ｺﾞｼｯｸM-PRO"/>
              <a:ea typeface="HG丸ｺﾞｼｯｸM-PRO"/>
            </a:endParaRPr>
          </a:p>
          <a:p>
            <a:pPr algn="l">
              <a:defRPr lang="ja-JP" altLang="en-US"/>
            </a:pPr>
            <a:r>
              <a:rPr lang="ja-JP" altLang="en-US">
                <a:solidFill>
                  <a:schemeClr val="tx1"/>
                </a:solidFill>
                <a:latin typeface="HG丸ｺﾞｼｯｸM-PRO"/>
                <a:ea typeface="HG丸ｺﾞｼｯｸM-PRO"/>
              </a:rPr>
              <a:t>・記録の整備</a:t>
            </a:r>
          </a:p>
          <a:p>
            <a:pPr algn="l">
              <a:defRPr lang="ja-JP" altLang="en-US"/>
            </a:pPr>
            <a:r>
              <a:rPr lang="ja-JP" altLang="en-US" sz="1600">
                <a:solidFill>
                  <a:schemeClr val="tx1"/>
                </a:solidFill>
                <a:latin typeface="HG丸ｺﾞｼｯｸM-PRO"/>
                <a:ea typeface="HG丸ｺﾞｼｯｸM-PRO"/>
              </a:rPr>
              <a:t>　　</a:t>
            </a:r>
            <a:r>
              <a:rPr kumimoji="1" lang="ja-JP" altLang="en-US" sz="1600" dirty="0" smtClean="0">
                <a:solidFill>
                  <a:schemeClr val="tx1"/>
                </a:solidFill>
                <a:latin typeface="HG丸ｺﾞｼｯｸM-PRO" pitchFamily="50" charset="-128"/>
                <a:ea typeface="HG丸ｺﾞｼｯｸM-PRO" pitchFamily="50" charset="-128"/>
              </a:rPr>
              <a:t>⇒　</a:t>
            </a:r>
            <a:r>
              <a:rPr lang="ja-JP" altLang="en-US" sz="1600">
                <a:solidFill>
                  <a:schemeClr val="tx1"/>
                </a:solidFill>
                <a:latin typeface="HG丸ｺﾞｼｯｸM-PRO"/>
                <a:ea typeface="HG丸ｺﾞｼｯｸM-PRO"/>
              </a:rPr>
              <a:t>第1号事業支給費に係る記録は5年、その他は2年</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634082"/>
          </a:xfrm>
        </p:spPr>
        <p:txBody>
          <a:bodyPr>
            <a:normAutofit fontScale="90000"/>
          </a:bodyPr>
          <a:lstStyle/>
          <a:p>
            <a:r>
              <a:rPr lang="ja-JP" altLang="ja-JP" dirty="0" smtClean="0"/>
              <a:t>変更届について</a:t>
            </a:r>
            <a:endParaRPr kumimoji="1" lang="ja-JP" altLang="en-US" dirty="0"/>
          </a:p>
        </p:txBody>
      </p:sp>
      <p:sp>
        <p:nvSpPr>
          <p:cNvPr id="3" name="コンテンツ プレースホルダ 2"/>
          <p:cNvSpPr>
            <a:spLocks noGrp="1"/>
          </p:cNvSpPr>
          <p:nvPr>
            <p:ph sz="quarter" idx="1"/>
          </p:nvPr>
        </p:nvSpPr>
        <p:spPr>
          <a:xfrm>
            <a:off x="495300" y="1124745"/>
            <a:ext cx="8915400" cy="5001419"/>
          </a:xfrm>
        </p:spPr>
        <p:txBody>
          <a:bodyPr>
            <a:normAutofit fontScale="25000" lnSpcReduction="20000"/>
          </a:bodyPr>
          <a:lstStyle/>
          <a:p>
            <a:pPr>
              <a:buNone/>
            </a:pPr>
            <a:r>
              <a:rPr lang="en-US" altLang="ja-JP" dirty="0" smtClean="0"/>
              <a:t> </a:t>
            </a:r>
          </a:p>
          <a:p>
            <a:pPr>
              <a:buNone/>
            </a:pPr>
            <a:r>
              <a:rPr lang="ja-JP" altLang="ja-JP" sz="11200" b="1" dirty="0" smtClean="0">
                <a:latin typeface="HG丸ｺﾞｼｯｸM-PRO" pitchFamily="50" charset="-128"/>
                <a:ea typeface="HG丸ｺﾞｼｯｸM-PRO" pitchFamily="50" charset="-128"/>
              </a:rPr>
              <a:t>○平成２</a:t>
            </a:r>
            <a:r>
              <a:rPr lang="en-US" altLang="ja-JP" sz="11200" b="1" dirty="0" smtClean="0">
                <a:latin typeface="HG丸ｺﾞｼｯｸM-PRO" pitchFamily="50" charset="-128"/>
                <a:ea typeface="HG丸ｺﾞｼｯｸM-PRO" pitchFamily="50" charset="-128"/>
              </a:rPr>
              <a:t>9</a:t>
            </a:r>
            <a:r>
              <a:rPr lang="ja-JP" altLang="ja-JP" sz="11200" b="1" dirty="0" smtClean="0">
                <a:latin typeface="HG丸ｺﾞｼｯｸM-PRO" pitchFamily="50" charset="-128"/>
                <a:ea typeface="HG丸ｺﾞｼｯｸM-PRO" pitchFamily="50" charset="-128"/>
              </a:rPr>
              <a:t>年４月 １ 日以降に変更が生じる事項</a:t>
            </a:r>
          </a:p>
          <a:p>
            <a:pPr>
              <a:buNone/>
            </a:pPr>
            <a:r>
              <a:rPr lang="ja-JP" altLang="en-US" sz="3100" dirty="0" smtClean="0">
                <a:latin typeface="HG丸ｺﾞｼｯｸM-PRO" pitchFamily="50" charset="-128"/>
                <a:ea typeface="HG丸ｺﾞｼｯｸM-PRO" pitchFamily="50" charset="-128"/>
              </a:rPr>
              <a:t>        </a:t>
            </a:r>
            <a:endParaRPr lang="ja-JP" altLang="ja-JP" sz="3100" dirty="0" smtClean="0">
              <a:latin typeface="HG丸ｺﾞｼｯｸM-PRO" pitchFamily="50" charset="-128"/>
              <a:ea typeface="HG丸ｺﾞｼｯｸM-PRO" pitchFamily="50" charset="-128"/>
            </a:endParaRPr>
          </a:p>
          <a:p>
            <a:pPr>
              <a:buNone/>
            </a:pPr>
            <a:r>
              <a:rPr lang="ja-JP" altLang="en-US" sz="9800" dirty="0" smtClean="0">
                <a:latin typeface="HG丸ｺﾞｼｯｸM-PRO" pitchFamily="50" charset="-128"/>
                <a:ea typeface="HG丸ｺﾞｼｯｸM-PRO" pitchFamily="50" charset="-128"/>
              </a:rPr>
              <a:t>    ①</a:t>
            </a:r>
            <a:r>
              <a:rPr lang="ja-JP" altLang="ja-JP" sz="9800" dirty="0" smtClean="0">
                <a:latin typeface="HG丸ｺﾞｼｯｸM-PRO" pitchFamily="50" charset="-128"/>
                <a:ea typeface="HG丸ｺﾞｼｯｸM-PRO" pitchFamily="50" charset="-128"/>
              </a:rPr>
              <a:t>定款（法人の事業として総合事業が読めないケース等） </a:t>
            </a:r>
            <a:r>
              <a:rPr lang="ja-JP" altLang="en-US" sz="9800" dirty="0" smtClean="0">
                <a:latin typeface="HG丸ｺﾞｼｯｸM-PRO" pitchFamily="50" charset="-128"/>
                <a:ea typeface="HG丸ｺﾞｼｯｸM-PRO" pitchFamily="50" charset="-128"/>
              </a:rPr>
              <a:t>   </a:t>
            </a:r>
            <a:endParaRPr lang="en-US" altLang="ja-JP" sz="9800" dirty="0" smtClean="0">
              <a:latin typeface="HG丸ｺﾞｼｯｸM-PRO" pitchFamily="50" charset="-128"/>
              <a:ea typeface="HG丸ｺﾞｼｯｸM-PRO" pitchFamily="50" charset="-128"/>
            </a:endParaRPr>
          </a:p>
          <a:p>
            <a:pPr>
              <a:buNone/>
            </a:pPr>
            <a:r>
              <a:rPr lang="ja-JP" altLang="en-US" sz="9800" dirty="0" smtClean="0">
                <a:latin typeface="HG丸ｺﾞｼｯｸM-PRO" pitchFamily="50" charset="-128"/>
                <a:ea typeface="HG丸ｺﾞｼｯｸM-PRO" pitchFamily="50" charset="-128"/>
              </a:rPr>
              <a:t>                        </a:t>
            </a:r>
            <a:r>
              <a:rPr lang="ja-JP" altLang="ja-JP" sz="9800" dirty="0" smtClean="0">
                <a:latin typeface="HG丸ｺﾞｼｯｸM-PRO" pitchFamily="50" charset="-128"/>
                <a:ea typeface="HG丸ｺﾞｼｯｸM-PRO" pitchFamily="50" charset="-128"/>
              </a:rPr>
              <a:t>⇒ 八女市への変更届出必要</a:t>
            </a:r>
          </a:p>
          <a:p>
            <a:pPr>
              <a:buNone/>
            </a:pPr>
            <a:r>
              <a:rPr lang="ja-JP" altLang="en-US" sz="9800" dirty="0" smtClean="0">
                <a:latin typeface="HG丸ｺﾞｼｯｸM-PRO" pitchFamily="50" charset="-128"/>
                <a:ea typeface="HG丸ｺﾞｼｯｸM-PRO" pitchFamily="50" charset="-128"/>
              </a:rPr>
              <a:t>    </a:t>
            </a:r>
            <a:endParaRPr lang="en-US" altLang="ja-JP" sz="9800" dirty="0" smtClean="0">
              <a:latin typeface="HG丸ｺﾞｼｯｸM-PRO" pitchFamily="50" charset="-128"/>
              <a:ea typeface="HG丸ｺﾞｼｯｸM-PRO" pitchFamily="50" charset="-128"/>
            </a:endParaRPr>
          </a:p>
          <a:p>
            <a:pPr>
              <a:buNone/>
            </a:pPr>
            <a:r>
              <a:rPr lang="ja-JP" altLang="en-US" sz="9800" dirty="0" smtClean="0">
                <a:latin typeface="HG丸ｺﾞｼｯｸM-PRO" pitchFamily="50" charset="-128"/>
                <a:ea typeface="HG丸ｺﾞｼｯｸM-PRO" pitchFamily="50" charset="-128"/>
              </a:rPr>
              <a:t>    ②</a:t>
            </a:r>
            <a:r>
              <a:rPr lang="ja-JP" altLang="ja-JP" sz="9800" dirty="0" smtClean="0">
                <a:latin typeface="HG丸ｺﾞｼｯｸM-PRO" pitchFamily="50" charset="-128"/>
                <a:ea typeface="HG丸ｺﾞｼｯｸM-PRO" pitchFamily="50" charset="-128"/>
              </a:rPr>
              <a:t>運営規程⇒八女市への変更届出必要</a:t>
            </a:r>
            <a:endParaRPr lang="en-US" altLang="ja-JP" sz="9800" dirty="0" smtClean="0">
              <a:latin typeface="HG丸ｺﾞｼｯｸM-PRO" pitchFamily="50" charset="-128"/>
              <a:ea typeface="HG丸ｺﾞｼｯｸM-PRO" pitchFamily="50" charset="-128"/>
            </a:endParaRPr>
          </a:p>
          <a:p>
            <a:pPr>
              <a:buNone/>
            </a:pPr>
            <a:r>
              <a:rPr lang="ja-JP" altLang="en-US" sz="9800" dirty="0" smtClean="0">
                <a:latin typeface="HG丸ｺﾞｼｯｸM-PRO" pitchFamily="50" charset="-128"/>
                <a:ea typeface="HG丸ｺﾞｼｯｸM-PRO" pitchFamily="50" charset="-128"/>
              </a:rPr>
              <a:t>    ③</a:t>
            </a:r>
            <a:r>
              <a:rPr lang="ja-JP" altLang="ja-JP" sz="9800" dirty="0" smtClean="0">
                <a:latin typeface="HG丸ｺﾞｼｯｸM-PRO" pitchFamily="50" charset="-128"/>
                <a:ea typeface="HG丸ｺﾞｼｯｸM-PRO" pitchFamily="50" charset="-128"/>
              </a:rPr>
              <a:t>重要事項説明書</a:t>
            </a:r>
            <a:endParaRPr lang="en-US" altLang="ja-JP" sz="9800" dirty="0" smtClean="0">
              <a:latin typeface="HG丸ｺﾞｼｯｸM-PRO" pitchFamily="50" charset="-128"/>
              <a:ea typeface="HG丸ｺﾞｼｯｸM-PRO" pitchFamily="50" charset="-128"/>
            </a:endParaRPr>
          </a:p>
          <a:p>
            <a:pPr>
              <a:buNone/>
            </a:pPr>
            <a:r>
              <a:rPr lang="ja-JP" altLang="en-US" sz="9800" dirty="0" smtClean="0">
                <a:latin typeface="HG丸ｺﾞｼｯｸM-PRO" pitchFamily="50" charset="-128"/>
                <a:ea typeface="HG丸ｺﾞｼｯｸM-PRO" pitchFamily="50" charset="-128"/>
              </a:rPr>
              <a:t>    ④</a:t>
            </a:r>
            <a:r>
              <a:rPr lang="ja-JP" altLang="ja-JP" sz="9800" dirty="0" smtClean="0">
                <a:latin typeface="HG丸ｺﾞｼｯｸM-PRO" pitchFamily="50" charset="-128"/>
                <a:ea typeface="HG丸ｺﾞｼｯｸM-PRO" pitchFamily="50" charset="-128"/>
              </a:rPr>
              <a:t>契約書</a:t>
            </a:r>
            <a:r>
              <a:rPr lang="ja-JP" altLang="en-US" sz="9800" dirty="0" smtClean="0">
                <a:latin typeface="HG丸ｺﾞｼｯｸM-PRO" pitchFamily="50" charset="-128"/>
                <a:ea typeface="HG丸ｺﾞｼｯｸM-PRO" pitchFamily="50" charset="-128"/>
              </a:rPr>
              <a:t>             </a:t>
            </a:r>
            <a:r>
              <a:rPr lang="ja-JP" altLang="ja-JP" sz="8000" dirty="0" smtClean="0">
                <a:latin typeface="HG丸ｺﾞｼｯｸM-PRO" pitchFamily="50" charset="-128"/>
                <a:ea typeface="HG丸ｺﾞｼｯｸM-PRO" pitchFamily="50" charset="-128"/>
              </a:rPr>
              <a:t>※</a:t>
            </a:r>
            <a:r>
              <a:rPr lang="ja-JP" altLang="en-US" sz="8000" dirty="0" smtClean="0">
                <a:latin typeface="HG丸ｺﾞｼｯｸM-PRO" pitchFamily="50" charset="-128"/>
                <a:ea typeface="HG丸ｺﾞｼｯｸM-PRO" pitchFamily="50" charset="-128"/>
              </a:rPr>
              <a:t>③</a:t>
            </a:r>
            <a:r>
              <a:rPr lang="ja-JP" altLang="ja-JP" sz="8000" dirty="0" smtClean="0">
                <a:latin typeface="HG丸ｺﾞｼｯｸM-PRO" pitchFamily="50" charset="-128"/>
                <a:ea typeface="HG丸ｺﾞｼｯｸM-PRO" pitchFamily="50" charset="-128"/>
              </a:rPr>
              <a:t>、</a:t>
            </a:r>
            <a:r>
              <a:rPr lang="ja-JP" altLang="en-US" sz="8000" dirty="0" smtClean="0">
                <a:latin typeface="HG丸ｺﾞｼｯｸM-PRO" pitchFamily="50" charset="-128"/>
                <a:ea typeface="HG丸ｺﾞｼｯｸM-PRO" pitchFamily="50" charset="-128"/>
              </a:rPr>
              <a:t>④</a:t>
            </a:r>
            <a:r>
              <a:rPr lang="ja-JP" altLang="ja-JP" sz="8000" dirty="0" smtClean="0">
                <a:latin typeface="HG丸ｺﾞｼｯｸM-PRO" pitchFamily="50" charset="-128"/>
                <a:ea typeface="HG丸ｺﾞｼｯｸM-PRO" pitchFamily="50" charset="-128"/>
              </a:rPr>
              <a:t>については八女市への変更届出は不要</a:t>
            </a:r>
          </a:p>
          <a:p>
            <a:pPr>
              <a:buNone/>
            </a:pPr>
            <a:r>
              <a:rPr lang="en-US" altLang="ja-JP" sz="8000" dirty="0" smtClean="0">
                <a:latin typeface="HG丸ｺﾞｼｯｸM-PRO" pitchFamily="50" charset="-128"/>
                <a:ea typeface="HG丸ｺﾞｼｯｸM-PRO" pitchFamily="50" charset="-128"/>
              </a:rPr>
              <a:t> </a:t>
            </a:r>
          </a:p>
          <a:p>
            <a:pPr>
              <a:buNone/>
            </a:pPr>
            <a:r>
              <a:rPr lang="ja-JP" altLang="en-US" sz="9800" dirty="0" smtClean="0">
                <a:latin typeface="HG丸ｺﾞｼｯｸM-PRO" pitchFamily="50" charset="-128"/>
                <a:ea typeface="HG丸ｺﾞｼｯｸM-PRO" pitchFamily="50" charset="-128"/>
              </a:rPr>
              <a:t>                        </a:t>
            </a:r>
            <a:endParaRPr lang="en-US" altLang="ja-JP" sz="8000" dirty="0" smtClean="0">
              <a:latin typeface="HG丸ｺﾞｼｯｸM-PRO" pitchFamily="50" charset="-128"/>
              <a:ea typeface="HG丸ｺﾞｼｯｸM-PRO" pitchFamily="50" charset="-128"/>
            </a:endParaRPr>
          </a:p>
          <a:p>
            <a:pPr>
              <a:buNone/>
            </a:pPr>
            <a:r>
              <a:rPr lang="ja-JP" altLang="en-US" sz="8000" dirty="0" smtClean="0">
                <a:latin typeface="HG丸ｺﾞｼｯｸM-PRO" pitchFamily="50" charset="-128"/>
                <a:ea typeface="HG丸ｺﾞｼｯｸM-PRO" pitchFamily="50" charset="-128"/>
              </a:rPr>
              <a:t>   </a:t>
            </a:r>
            <a:r>
              <a:rPr lang="ja-JP" altLang="ja-JP" sz="8000" dirty="0" smtClean="0">
                <a:latin typeface="HG丸ｺﾞｼｯｸM-PRO" pitchFamily="50" charset="-128"/>
                <a:ea typeface="HG丸ｺﾞｼｯｸM-PRO" pitchFamily="50" charset="-128"/>
              </a:rPr>
              <a:t>提出先：八女市介護長寿課　高齢者支援係</a:t>
            </a:r>
          </a:p>
          <a:p>
            <a:pPr>
              <a:buNone/>
            </a:pPr>
            <a:r>
              <a:rPr lang="ja-JP" altLang="en-US" sz="8000" dirty="0" smtClean="0">
                <a:latin typeface="HG丸ｺﾞｼｯｸM-PRO" pitchFamily="50" charset="-128"/>
                <a:ea typeface="HG丸ｺﾞｼｯｸM-PRO" pitchFamily="50" charset="-128"/>
              </a:rPr>
              <a:t>   </a:t>
            </a:r>
            <a:r>
              <a:rPr lang="ja-JP" altLang="ja-JP" sz="8000" dirty="0" smtClean="0">
                <a:latin typeface="HG丸ｺﾞｼｯｸM-PRO" pitchFamily="50" charset="-128"/>
                <a:ea typeface="HG丸ｺﾞｼｯｸM-PRO" pitchFamily="50" charset="-128"/>
              </a:rPr>
              <a:t>提出期限：原則変更があった日から１０日以内</a:t>
            </a:r>
          </a:p>
          <a:p>
            <a:pPr>
              <a:buNone/>
            </a:pPr>
            <a:r>
              <a:rPr lang="en-US" altLang="ja-JP" sz="8000" dirty="0" smtClean="0">
                <a:latin typeface="HG丸ｺﾞｼｯｸM-PRO" pitchFamily="50" charset="-128"/>
                <a:ea typeface="HG丸ｺﾞｼｯｸM-PRO" pitchFamily="50" charset="-128"/>
              </a:rPr>
              <a:t> </a:t>
            </a:r>
            <a:endParaRPr lang="ja-JP" altLang="ja-JP" sz="8000" dirty="0" smtClean="0">
              <a:latin typeface="HG丸ｺﾞｼｯｸM-PRO" pitchFamily="50" charset="-128"/>
              <a:ea typeface="HG丸ｺﾞｼｯｸM-PRO" pitchFamily="50" charset="-128"/>
            </a:endParaRPr>
          </a:p>
          <a:p>
            <a:pPr>
              <a:buNone/>
            </a:pPr>
            <a:r>
              <a:rPr lang="ja-JP" altLang="en-US" sz="8000" dirty="0" smtClean="0">
                <a:latin typeface="HG丸ｺﾞｼｯｸM-PRO" pitchFamily="50" charset="-128"/>
                <a:ea typeface="HG丸ｺﾞｼｯｸM-PRO" pitchFamily="50" charset="-128"/>
              </a:rPr>
              <a:t>    </a:t>
            </a:r>
            <a:r>
              <a:rPr lang="ja-JP" altLang="ja-JP" sz="8000" dirty="0" smtClean="0">
                <a:latin typeface="HG丸ｺﾞｼｯｸM-PRO" pitchFamily="50" charset="-128"/>
                <a:ea typeface="HG丸ｺﾞｼｯｸM-PRO" pitchFamily="50" charset="-128"/>
              </a:rPr>
              <a:t>※様式確定次第、八女市ホームページに掲載予定</a:t>
            </a:r>
          </a:p>
          <a:p>
            <a:pPr>
              <a:buNone/>
            </a:pPr>
            <a:endParaRPr kumimoji="1" lang="ja-JP" altLang="en-US" sz="2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836712"/>
            <a:ext cx="8915400" cy="490066"/>
          </a:xfrm>
        </p:spPr>
        <p:txBody>
          <a:bodyPr>
            <a:normAutofit fontScale="90000"/>
          </a:bodyPr>
          <a:lstStyle/>
          <a:p>
            <a:pPr algn="l"/>
            <a:r>
              <a:rPr kumimoji="1" lang="ja-JP" altLang="en-US" sz="2800" dirty="0" smtClean="0"/>
              <a:t>○新総合事業への移行について</a:t>
            </a:r>
            <a:endParaRPr kumimoji="1" lang="ja-JP" altLang="en-US" sz="2800" dirty="0"/>
          </a:p>
        </p:txBody>
      </p:sp>
      <p:sp>
        <p:nvSpPr>
          <p:cNvPr id="3" name="コンテンツ プレースホルダ 2"/>
          <p:cNvSpPr>
            <a:spLocks noGrp="1"/>
          </p:cNvSpPr>
          <p:nvPr>
            <p:ph sz="quarter" idx="1"/>
          </p:nvPr>
        </p:nvSpPr>
        <p:spPr>
          <a:xfrm>
            <a:off x="272480" y="1340768"/>
            <a:ext cx="9439049" cy="5256584"/>
          </a:xfrm>
          <a:ln>
            <a:solidFill>
              <a:srgbClr val="002060"/>
            </a:solidFill>
          </a:ln>
        </p:spPr>
        <p:txBody>
          <a:bodyPr>
            <a:noAutofit/>
          </a:bodyPr>
          <a:lstStyle/>
          <a:p>
            <a:pPr>
              <a:spcBef>
                <a:spcPts val="0"/>
              </a:spcBef>
            </a:pPr>
            <a:endParaRPr lang="en-US" altLang="ja-JP" sz="1600" dirty="0" smtClean="0">
              <a:latin typeface="HG丸ｺﾞｼｯｸM-PRO" pitchFamily="50" charset="-128"/>
              <a:ea typeface="HG丸ｺﾞｼｯｸM-PRO" pitchFamily="50" charset="-128"/>
            </a:endParaRPr>
          </a:p>
          <a:p>
            <a:pPr>
              <a:lnSpc>
                <a:spcPts val="1800"/>
              </a:lnSpc>
              <a:spcBef>
                <a:spcPts val="0"/>
              </a:spcBef>
              <a:spcAft>
                <a:spcPts val="1200"/>
              </a:spcAft>
            </a:pPr>
            <a:r>
              <a:rPr lang="en-US" altLang="ja-JP" sz="1600" dirty="0" smtClean="0">
                <a:latin typeface="HG丸ｺﾞｼｯｸM-PRO" pitchFamily="50" charset="-128"/>
                <a:ea typeface="HG丸ｺﾞｼｯｸM-PRO" pitchFamily="50" charset="-128"/>
              </a:rPr>
              <a:t>H26</a:t>
            </a:r>
            <a:r>
              <a:rPr lang="ja-JP" altLang="ja-JP" sz="1600" dirty="0" smtClean="0">
                <a:latin typeface="HG丸ｺﾞｼｯｸM-PRO" pitchFamily="50" charset="-128"/>
                <a:ea typeface="HG丸ｺﾞｼｯｸM-PRO" pitchFamily="50" charset="-128"/>
              </a:rPr>
              <a:t>の介護保険法の改正により創設された</a:t>
            </a:r>
            <a:r>
              <a:rPr lang="ja-JP" altLang="ja-JP" sz="1600" smtClean="0">
                <a:latin typeface="HG丸ｺﾞｼｯｸM-PRO" pitchFamily="50" charset="-128"/>
                <a:ea typeface="HG丸ｺﾞｼｯｸM-PRO" pitchFamily="50" charset="-128"/>
              </a:rPr>
              <a:t>制度。</a:t>
            </a:r>
            <a:endParaRPr lang="ja-JP" altLang="ja-JP" sz="1600" dirty="0" smtClean="0">
              <a:latin typeface="HG丸ｺﾞｼｯｸM-PRO" pitchFamily="50" charset="-128"/>
              <a:ea typeface="HG丸ｺﾞｼｯｸM-PRO" pitchFamily="50" charset="-128"/>
            </a:endParaRPr>
          </a:p>
          <a:p>
            <a:pPr>
              <a:lnSpc>
                <a:spcPts val="1800"/>
              </a:lnSpc>
              <a:spcAft>
                <a:spcPts val="1200"/>
              </a:spcAft>
            </a:pPr>
            <a:r>
              <a:rPr lang="ja-JP" altLang="ja-JP" sz="1600" dirty="0" smtClean="0">
                <a:latin typeface="HG丸ｺﾞｼｯｸM-PRO" pitchFamily="50" charset="-128"/>
                <a:ea typeface="HG丸ｺﾞｼｯｸM-PRO" pitchFamily="50" charset="-128"/>
              </a:rPr>
              <a:t>全国一律の基準となっている介護予防給付のうち「介護予防訪問介護」と「介護予防通所介護」が新たに訪問型サービス・通所型サービスとして介護予防・日常生活支援総合事業（新総合事業）に位置づけられる。</a:t>
            </a:r>
          </a:p>
          <a:p>
            <a:pPr>
              <a:lnSpc>
                <a:spcPts val="1800"/>
              </a:lnSpc>
              <a:spcAft>
                <a:spcPts val="1200"/>
              </a:spcAft>
            </a:pPr>
            <a:r>
              <a:rPr lang="ja-JP" altLang="ja-JP" sz="1600" dirty="0" smtClean="0">
                <a:latin typeface="HG丸ｺﾞｼｯｸM-PRO" pitchFamily="50" charset="-128"/>
                <a:ea typeface="HG丸ｺﾞｼｯｸM-PRO" pitchFamily="50" charset="-128"/>
              </a:rPr>
              <a:t>八女市では、平成２９年４月より移行を開始する。</a:t>
            </a:r>
          </a:p>
          <a:p>
            <a:pPr>
              <a:lnSpc>
                <a:spcPts val="1800"/>
              </a:lnSpc>
              <a:spcAft>
                <a:spcPts val="1200"/>
              </a:spcAft>
            </a:pPr>
            <a:r>
              <a:rPr lang="ja-JP" altLang="ja-JP" sz="1600" dirty="0" smtClean="0">
                <a:latin typeface="HG丸ｺﾞｼｯｸM-PRO" pitchFamily="50" charset="-128"/>
                <a:ea typeface="HG丸ｺﾞｼｯｸM-PRO" pitchFamily="50" charset="-128"/>
              </a:rPr>
              <a:t>要支援１・２の方は</a:t>
            </a:r>
            <a:r>
              <a:rPr lang="ja-JP" altLang="en-US" sz="1600" dirty="0" smtClean="0">
                <a:latin typeface="HG丸ｺﾞｼｯｸM-PRO" pitchFamily="50" charset="-128"/>
                <a:ea typeface="HG丸ｺﾞｼｯｸM-PRO" pitchFamily="50" charset="-128"/>
              </a:rPr>
              <a:t>平成</a:t>
            </a:r>
            <a:r>
              <a:rPr lang="en-US" altLang="ja-JP" sz="1600" dirty="0" smtClean="0">
                <a:latin typeface="HG丸ｺﾞｼｯｸM-PRO" pitchFamily="50" charset="-128"/>
                <a:ea typeface="HG丸ｺﾞｼｯｸM-PRO" pitchFamily="50" charset="-128"/>
              </a:rPr>
              <a:t>29</a:t>
            </a:r>
            <a:r>
              <a:rPr lang="ja-JP" altLang="en-US" sz="1600" dirty="0" smtClean="0">
                <a:latin typeface="HG丸ｺﾞｼｯｸM-PRO" pitchFamily="50" charset="-128"/>
                <a:ea typeface="HG丸ｺﾞｼｯｸM-PRO" pitchFamily="50" charset="-128"/>
              </a:rPr>
              <a:t>年</a:t>
            </a:r>
            <a:r>
              <a:rPr lang="en-US" altLang="ja-JP" sz="1600" dirty="0" smtClean="0">
                <a:latin typeface="HG丸ｺﾞｼｯｸM-PRO" pitchFamily="50" charset="-128"/>
                <a:ea typeface="HG丸ｺﾞｼｯｸM-PRO" pitchFamily="50" charset="-128"/>
              </a:rPr>
              <a:t>4</a:t>
            </a:r>
            <a:r>
              <a:rPr lang="ja-JP" altLang="en-US" sz="1600" dirty="0" smtClean="0">
                <a:latin typeface="HG丸ｺﾞｼｯｸM-PRO" pitchFamily="50" charset="-128"/>
                <a:ea typeface="HG丸ｺﾞｼｯｸM-PRO" pitchFamily="50" charset="-128"/>
              </a:rPr>
              <a:t>月</a:t>
            </a:r>
            <a:r>
              <a:rPr lang="en-US" altLang="ja-JP" sz="1600" dirty="0" smtClean="0">
                <a:latin typeface="HG丸ｺﾞｼｯｸM-PRO" pitchFamily="50" charset="-128"/>
                <a:ea typeface="HG丸ｺﾞｼｯｸM-PRO" pitchFamily="50" charset="-128"/>
              </a:rPr>
              <a:t>1</a:t>
            </a:r>
            <a:r>
              <a:rPr lang="ja-JP" altLang="en-US" sz="1600" dirty="0" smtClean="0">
                <a:latin typeface="HG丸ｺﾞｼｯｸM-PRO" pitchFamily="50" charset="-128"/>
                <a:ea typeface="HG丸ｺﾞｼｯｸM-PRO" pitchFamily="50" charset="-128"/>
              </a:rPr>
              <a:t>日以降に</a:t>
            </a:r>
            <a:r>
              <a:rPr lang="ja-JP" altLang="ja-JP" sz="1600" dirty="0" smtClean="0">
                <a:latin typeface="HG丸ｺﾞｼｯｸM-PRO" pitchFamily="50" charset="-128"/>
                <a:ea typeface="HG丸ｺﾞｼｯｸM-PRO" pitchFamily="50" charset="-128"/>
              </a:rPr>
              <a:t>更新時期に合せて随時、新総合事業に移行していく。</a:t>
            </a:r>
            <a:endParaRPr lang="en-US" altLang="ja-JP" sz="1600" dirty="0" smtClean="0">
              <a:latin typeface="HG丸ｺﾞｼｯｸM-PRO" pitchFamily="50" charset="-128"/>
              <a:ea typeface="HG丸ｺﾞｼｯｸM-PRO" pitchFamily="50" charset="-128"/>
            </a:endParaRPr>
          </a:p>
          <a:p>
            <a:pPr>
              <a:lnSpc>
                <a:spcPts val="1800"/>
              </a:lnSpc>
              <a:spcAft>
                <a:spcPts val="1200"/>
              </a:spcAft>
            </a:pPr>
            <a:r>
              <a:rPr lang="ja-JP" altLang="en-US" sz="1600" dirty="0" smtClean="0">
                <a:solidFill>
                  <a:prstClr val="black"/>
                </a:solidFill>
                <a:latin typeface="HG丸ｺﾞｼｯｸM-PRO" pitchFamily="50" charset="-128"/>
                <a:ea typeface="HG丸ｺﾞｼｯｸM-PRO" pitchFamily="50" charset="-128"/>
              </a:rPr>
              <a:t>現行制度の２次予防事業（通所型介護）の対象者は、</a:t>
            </a:r>
            <a:r>
              <a:rPr lang="ja-JP" altLang="en-US" sz="1600" dirty="0" smtClean="0">
                <a:latin typeface="HG丸ｺﾞｼｯｸM-PRO" pitchFamily="50" charset="-128"/>
                <a:ea typeface="HG丸ｺﾞｼｯｸM-PRO" pitchFamily="50" charset="-128"/>
              </a:rPr>
              <a:t>平成</a:t>
            </a:r>
            <a:r>
              <a:rPr lang="en-US" altLang="ja-JP" sz="1600" dirty="0" smtClean="0">
                <a:latin typeface="HG丸ｺﾞｼｯｸM-PRO" pitchFamily="50" charset="-128"/>
                <a:ea typeface="HG丸ｺﾞｼｯｸM-PRO" pitchFamily="50" charset="-128"/>
              </a:rPr>
              <a:t>29</a:t>
            </a:r>
            <a:r>
              <a:rPr lang="ja-JP" altLang="en-US" sz="1600" dirty="0" smtClean="0">
                <a:latin typeface="HG丸ｺﾞｼｯｸM-PRO" pitchFamily="50" charset="-128"/>
                <a:ea typeface="HG丸ｺﾞｼｯｸM-PRO" pitchFamily="50" charset="-128"/>
              </a:rPr>
              <a:t>年</a:t>
            </a:r>
            <a:r>
              <a:rPr lang="en-US" altLang="ja-JP" sz="1600" dirty="0" smtClean="0">
                <a:latin typeface="HG丸ｺﾞｼｯｸM-PRO" pitchFamily="50" charset="-128"/>
                <a:ea typeface="HG丸ｺﾞｼｯｸM-PRO" pitchFamily="50" charset="-128"/>
              </a:rPr>
              <a:t>4</a:t>
            </a:r>
            <a:r>
              <a:rPr lang="ja-JP" altLang="en-US" sz="1600" dirty="0" smtClean="0">
                <a:latin typeface="HG丸ｺﾞｼｯｸM-PRO" pitchFamily="50" charset="-128"/>
                <a:ea typeface="HG丸ｺﾞｼｯｸM-PRO" pitchFamily="50" charset="-128"/>
              </a:rPr>
              <a:t>月</a:t>
            </a:r>
            <a:r>
              <a:rPr lang="en-US" altLang="ja-JP" sz="1600" dirty="0" smtClean="0">
                <a:latin typeface="HG丸ｺﾞｼｯｸM-PRO" pitchFamily="50" charset="-128"/>
                <a:ea typeface="HG丸ｺﾞｼｯｸM-PRO" pitchFamily="50" charset="-128"/>
              </a:rPr>
              <a:t>1</a:t>
            </a:r>
            <a:r>
              <a:rPr lang="ja-JP" altLang="en-US" sz="1600" dirty="0" smtClean="0">
                <a:latin typeface="HG丸ｺﾞｼｯｸM-PRO" pitchFamily="50" charset="-128"/>
                <a:ea typeface="HG丸ｺﾞｼｯｸM-PRO" pitchFamily="50" charset="-128"/>
              </a:rPr>
              <a:t>日以降に</a:t>
            </a:r>
            <a:r>
              <a:rPr lang="ja-JP" altLang="ja-JP" sz="1600" dirty="0" smtClean="0">
                <a:solidFill>
                  <a:prstClr val="black"/>
                </a:solidFill>
                <a:latin typeface="HG丸ｺﾞｼｯｸM-PRO" pitchFamily="50" charset="-128"/>
                <a:ea typeface="HG丸ｺﾞｼｯｸM-PRO" pitchFamily="50" charset="-128"/>
              </a:rPr>
              <a:t>介護予防ケアマネジメント</a:t>
            </a:r>
            <a:r>
              <a:rPr lang="ja-JP" altLang="ja-JP" sz="1600" dirty="0" smtClean="0">
                <a:latin typeface="HG丸ｺﾞｼｯｸM-PRO" pitchFamily="50" charset="-128"/>
                <a:ea typeface="HG丸ｺﾞｼｯｸM-PRO" pitchFamily="50" charset="-128"/>
              </a:rPr>
              <a:t>（基本チェックリストで判断）</a:t>
            </a:r>
            <a:r>
              <a:rPr lang="ja-JP" altLang="ja-JP" sz="1600" dirty="0" smtClean="0">
                <a:solidFill>
                  <a:prstClr val="black"/>
                </a:solidFill>
                <a:latin typeface="HG丸ｺﾞｼｯｸM-PRO" pitchFamily="50" charset="-128"/>
                <a:ea typeface="HG丸ｺﾞｼｯｸM-PRO" pitchFamily="50" charset="-128"/>
              </a:rPr>
              <a:t>に基づき</a:t>
            </a:r>
            <a:r>
              <a:rPr lang="ja-JP" altLang="en-US" sz="1600" dirty="0" smtClean="0">
                <a:solidFill>
                  <a:prstClr val="black"/>
                </a:solidFill>
                <a:latin typeface="HG丸ｺﾞｼｯｸM-PRO" pitchFamily="50" charset="-128"/>
                <a:ea typeface="HG丸ｺﾞｼｯｸM-PRO" pitchFamily="50" charset="-128"/>
              </a:rPr>
              <a:t>移行していく。</a:t>
            </a:r>
            <a:endParaRPr lang="ja-JP" altLang="ja-JP" sz="1600" dirty="0" smtClean="0">
              <a:latin typeface="HG丸ｺﾞｼｯｸM-PRO" pitchFamily="50" charset="-128"/>
              <a:ea typeface="HG丸ｺﾞｼｯｸM-PRO" pitchFamily="50" charset="-128"/>
            </a:endParaRPr>
          </a:p>
          <a:p>
            <a:pPr>
              <a:lnSpc>
                <a:spcPts val="1800"/>
              </a:lnSpc>
              <a:spcAft>
                <a:spcPts val="1200"/>
              </a:spcAft>
            </a:pPr>
            <a:r>
              <a:rPr lang="ja-JP" altLang="ja-JP" sz="1600" dirty="0" smtClean="0">
                <a:latin typeface="HG丸ｺﾞｼｯｸM-PRO" pitchFamily="50" charset="-128"/>
                <a:ea typeface="HG丸ｺﾞｼｯｸM-PRO" pitchFamily="50" charset="-128"/>
              </a:rPr>
              <a:t>介護予防・生活支援サービス事業によるサービスのみを利用する場合は、要介護（支援）認定を省略して「事業対象者」として迅速なサービス利用が可能（基本チェックリストで判断）。</a:t>
            </a:r>
          </a:p>
          <a:p>
            <a:pPr>
              <a:lnSpc>
                <a:spcPts val="1800"/>
              </a:lnSpc>
              <a:spcAft>
                <a:spcPts val="1200"/>
              </a:spcAft>
            </a:pPr>
            <a:r>
              <a:rPr lang="ja-JP" altLang="ja-JP" sz="1600" dirty="0" smtClean="0">
                <a:latin typeface="HG丸ｺﾞｼｯｸM-PRO" pitchFamily="50" charset="-128"/>
                <a:ea typeface="HG丸ｺﾞｼｯｸM-PRO" pitchFamily="50" charset="-128"/>
              </a:rPr>
              <a:t>地域包括支援センターによる介護予防ケアマネジメントに基づき、新総合事業（介護予防・生活支援サービス事業及び一般介護予防事業）のサービスと介護予防給付のサービス（要支援者のみ）を組み合わせる。</a:t>
            </a:r>
          </a:p>
          <a:p>
            <a:pPr>
              <a:lnSpc>
                <a:spcPts val="1800"/>
              </a:lnSpc>
            </a:pPr>
            <a:r>
              <a:rPr lang="ja-JP" altLang="ja-JP" sz="1600" dirty="0" smtClean="0">
                <a:latin typeface="HG丸ｺﾞｼｯｸM-PRO" pitchFamily="50" charset="-128"/>
                <a:ea typeface="HG丸ｺﾞｼｯｸM-PRO" pitchFamily="50" charset="-128"/>
              </a:rPr>
              <a:t>利用対象者</a:t>
            </a:r>
            <a:r>
              <a:rPr lang="ja-JP" altLang="en-US"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・介護予防・生活支援サービス事業　⇒　要支援認定者、事業対象者</a:t>
            </a:r>
          </a:p>
          <a:p>
            <a:pPr>
              <a:lnSpc>
                <a:spcPts val="1800"/>
              </a:lnSpc>
              <a:buNone/>
            </a:pPr>
            <a:r>
              <a:rPr lang="ja-JP" altLang="en-US" sz="1600" dirty="0" smtClean="0">
                <a:latin typeface="HG丸ｺﾞｼｯｸM-PRO" pitchFamily="50" charset="-128"/>
                <a:ea typeface="HG丸ｺﾞｼｯｸM-PRO" pitchFamily="50" charset="-128"/>
              </a:rPr>
              <a:t>                           </a:t>
            </a:r>
            <a:r>
              <a:rPr lang="ja-JP" altLang="ja-JP" sz="1600" dirty="0" smtClean="0">
                <a:latin typeface="HG丸ｺﾞｼｯｸM-PRO" pitchFamily="50" charset="-128"/>
                <a:ea typeface="HG丸ｺﾞｼｯｸM-PRO" pitchFamily="50" charset="-128"/>
              </a:rPr>
              <a:t>・一般介護予防事業　　　　　　　　⇒　６５歳以上すべての高齢者</a:t>
            </a:r>
          </a:p>
          <a:p>
            <a:endParaRPr kumimoji="1" lang="ja-JP" altLang="en-US" sz="1400" dirty="0"/>
          </a:p>
        </p:txBody>
      </p:sp>
      <p:sp>
        <p:nvSpPr>
          <p:cNvPr id="4" name="タイトル 1"/>
          <p:cNvSpPr txBox="1">
            <a:spLocks/>
          </p:cNvSpPr>
          <p:nvPr/>
        </p:nvSpPr>
        <p:spPr>
          <a:xfrm>
            <a:off x="632520" y="404664"/>
            <a:ext cx="8915400" cy="490066"/>
          </a:xfrm>
          <a:prstGeom prst="rect">
            <a:avLst/>
          </a:prstGeom>
        </p:spPr>
        <p:txBody>
          <a:bodyPr vert="horz" lIns="91440" tIns="45720" rIns="91440" bIns="45720" rtlCol="0" anchor="ctr">
            <a:normAutofit fontScale="97500" lnSpcReduction="10000"/>
          </a:bodyPr>
          <a:lstStyle/>
          <a:p>
            <a:pPr lvl="0" fontAlgn="auto">
              <a:spcAft>
                <a:spcPts val="0"/>
              </a:spcAft>
            </a:pPr>
            <a:r>
              <a:rPr lang="ja-JP" altLang="en-US" sz="2800" dirty="0" smtClean="0"/>
              <a:t>（１）</a:t>
            </a:r>
            <a:r>
              <a:rPr lang="ja-JP" altLang="ja-JP" sz="2800" dirty="0" smtClean="0"/>
              <a:t>地域包括ケアシステムの進捗状況について</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60648"/>
            <a:ext cx="8915400" cy="792088"/>
          </a:xfrm>
        </p:spPr>
        <p:txBody>
          <a:bodyPr>
            <a:noAutofit/>
          </a:bodyPr>
          <a:lstStyle/>
          <a:p>
            <a:r>
              <a:rPr lang="ja-JP" altLang="en-US" sz="2400" b="1" dirty="0" smtClean="0">
                <a:latin typeface="HG丸ｺﾞｼｯｸM-PRO" pitchFamily="50" charset="-128"/>
                <a:ea typeface="HG丸ｺﾞｼｯｸM-PRO" pitchFamily="50" charset="-128"/>
              </a:rPr>
              <a:t>新総合事業の</a:t>
            </a:r>
            <a:r>
              <a:rPr lang="ja-JP" altLang="ja-JP" sz="2400" dirty="0" smtClean="0"/>
              <a:t>契約書・重要事項説明書変更点</a:t>
            </a:r>
            <a:br>
              <a:rPr lang="ja-JP" altLang="ja-JP" sz="2400" dirty="0" smtClean="0"/>
            </a:br>
            <a:endParaRPr kumimoji="1" lang="ja-JP" altLang="en-US" sz="2400" dirty="0">
              <a:latin typeface="HG丸ｺﾞｼｯｸM-PRO" pitchFamily="50" charset="-128"/>
              <a:ea typeface="HG丸ｺﾞｼｯｸM-PRO" pitchFamily="50" charset="-128"/>
            </a:endParaRPr>
          </a:p>
        </p:txBody>
      </p:sp>
      <p:sp>
        <p:nvSpPr>
          <p:cNvPr id="3" name="コンテンツ プレースホルダ 2"/>
          <p:cNvSpPr>
            <a:spLocks noGrp="1"/>
          </p:cNvSpPr>
          <p:nvPr>
            <p:ph sz="quarter" idx="1"/>
          </p:nvPr>
        </p:nvSpPr>
        <p:spPr>
          <a:xfrm>
            <a:off x="495300" y="1124745"/>
            <a:ext cx="8915400" cy="5112567"/>
          </a:xfrm>
        </p:spPr>
        <p:txBody>
          <a:bodyPr>
            <a:normAutofit/>
          </a:bodyPr>
          <a:lstStyle/>
          <a:p>
            <a:pPr>
              <a:buNone/>
            </a:pPr>
            <a:r>
              <a:rPr lang="ja-JP" altLang="en-US" sz="1800" dirty="0" smtClean="0">
                <a:latin typeface="HG丸ｺﾞｼｯｸM-PRO" pitchFamily="50" charset="-128"/>
                <a:ea typeface="HG丸ｺﾞｼｯｸM-PRO" pitchFamily="50" charset="-128"/>
              </a:rPr>
              <a:t>    現在の利用者との契約等については、「介護予防訪問</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通所</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介護に関する契約であるため、新総合事業の開始にあたり、サービス提供事業所は</a:t>
            </a:r>
            <a:endParaRPr lang="en-US" altLang="ja-JP" sz="1800" dirty="0" smtClean="0">
              <a:latin typeface="HG丸ｺﾞｼｯｸM-PRO" pitchFamily="50" charset="-128"/>
              <a:ea typeface="HG丸ｺﾞｼｯｸM-PRO" pitchFamily="50" charset="-128"/>
            </a:endParaRPr>
          </a:p>
          <a:p>
            <a:pPr algn="ctr">
              <a:buNone/>
            </a:pPr>
            <a:r>
              <a:rPr lang="ja-JP" altLang="en-US" sz="2000" b="1" dirty="0" smtClean="0">
                <a:latin typeface="HGS創英ﾌﾟﾚｾﾞﾝｽEB" pitchFamily="18" charset="-128"/>
                <a:ea typeface="HGS創英ﾌﾟﾚｾﾞﾝｽEB" pitchFamily="18" charset="-128"/>
              </a:rPr>
              <a:t>「利用者との契約」及び「重要事項説明書の 交付・説明・同意」</a:t>
            </a:r>
            <a:endParaRPr lang="en-US" altLang="ja-JP" sz="2000" b="1" dirty="0" smtClean="0">
              <a:latin typeface="HGS創英ﾌﾟﾚｾﾞﾝｽEB" pitchFamily="18" charset="-128"/>
              <a:ea typeface="HGS創英ﾌﾟﾚｾﾞﾝｽEB" pitchFamily="18" charset="-128"/>
            </a:endParaRPr>
          </a:p>
          <a:p>
            <a:pPr algn="ctr">
              <a:buNone/>
            </a:pPr>
            <a:r>
              <a:rPr lang="ja-JP" altLang="en-US" sz="1800" dirty="0" smtClean="0">
                <a:latin typeface="HG丸ｺﾞｼｯｸM-PRO" pitchFamily="50" charset="-128"/>
                <a:ea typeface="HG丸ｺﾞｼｯｸM-PRO" pitchFamily="50" charset="-128"/>
              </a:rPr>
              <a:t>が必要となる。また、各事業所における「運営規定」の変更も必要となる。</a:t>
            </a:r>
            <a:endParaRPr lang="en-US" altLang="ja-JP" sz="1800" dirty="0" smtClean="0">
              <a:latin typeface="HG丸ｺﾞｼｯｸM-PRO" pitchFamily="50" charset="-128"/>
              <a:ea typeface="HG丸ｺﾞｼｯｸM-PRO" pitchFamily="50" charset="-128"/>
            </a:endParaRPr>
          </a:p>
          <a:p>
            <a:pPr>
              <a:buNone/>
            </a:pPr>
            <a:endParaRPr lang="en-US" altLang="ja-JP" sz="2000" b="1" dirty="0" smtClean="0">
              <a:latin typeface="HG丸ｺﾞｼｯｸM-PRO" pitchFamily="50" charset="-128"/>
              <a:ea typeface="HG丸ｺﾞｼｯｸM-PRO" pitchFamily="50" charset="-128"/>
            </a:endParaRPr>
          </a:p>
          <a:p>
            <a:pPr>
              <a:buNone/>
            </a:pPr>
            <a:r>
              <a:rPr kumimoji="1" lang="ja-JP" altLang="en-US" sz="2000" b="1" dirty="0" smtClean="0">
                <a:latin typeface="HG丸ｺﾞｼｯｸM-PRO" pitchFamily="50" charset="-128"/>
                <a:ea typeface="HG丸ｺﾞｼｯｸM-PRO" pitchFamily="50" charset="-128"/>
              </a:rPr>
              <a:t>    ① 契約書の名称</a:t>
            </a:r>
            <a:r>
              <a:rPr kumimoji="1" lang="en-US" altLang="ja-JP" sz="2000" b="1" dirty="0" smtClean="0">
                <a:latin typeface="HG丸ｺﾞｼｯｸM-PRO" pitchFamily="50" charset="-128"/>
                <a:ea typeface="HG丸ｺﾞｼｯｸM-PRO" pitchFamily="50" charset="-128"/>
              </a:rPr>
              <a:t>(</a:t>
            </a:r>
            <a:r>
              <a:rPr kumimoji="1" lang="ja-JP" altLang="en-US" sz="2000" b="1" dirty="0" smtClean="0">
                <a:latin typeface="HG丸ｺﾞｼｯｸM-PRO" pitchFamily="50" charset="-128"/>
                <a:ea typeface="HG丸ｺﾞｼｯｸM-PRO" pitchFamily="50" charset="-128"/>
              </a:rPr>
              <a:t>例</a:t>
            </a:r>
            <a:r>
              <a:rPr kumimoji="1" lang="en-US" altLang="ja-JP" sz="2000" b="1" dirty="0" smtClean="0">
                <a:latin typeface="HG丸ｺﾞｼｯｸM-PRO" pitchFamily="50" charset="-128"/>
                <a:ea typeface="HG丸ｺﾞｼｯｸM-PRO" pitchFamily="50" charset="-128"/>
              </a:rPr>
              <a:t>)</a:t>
            </a:r>
          </a:p>
          <a:p>
            <a:pPr>
              <a:buNone/>
            </a:pPr>
            <a:r>
              <a:rPr lang="ja-JP" altLang="en-US" sz="1800" b="1" dirty="0" smtClean="0">
                <a:latin typeface="HG丸ｺﾞｼｯｸM-PRO" pitchFamily="50" charset="-128"/>
                <a:ea typeface="HG丸ｺﾞｼｯｸM-PRO" pitchFamily="50" charset="-128"/>
              </a:rPr>
              <a:t>      </a:t>
            </a:r>
            <a:r>
              <a:rPr lang="ja-JP" altLang="en-US" sz="1800" dirty="0" smtClean="0">
                <a:latin typeface="HG丸ｺﾞｼｯｸM-PRO" pitchFamily="50" charset="-128"/>
                <a:ea typeface="HG丸ｺﾞｼｯｸM-PRO" pitchFamily="50" charset="-128"/>
              </a:rPr>
              <a:t>「介護予防訪問</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通所</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介護」</a:t>
            </a:r>
            <a:endParaRPr lang="en-US" altLang="ja-JP" sz="1800" dirty="0" smtClean="0">
              <a:latin typeface="HG丸ｺﾞｼｯｸM-PRO" pitchFamily="50" charset="-128"/>
              <a:ea typeface="HG丸ｺﾞｼｯｸM-PRO" pitchFamily="50" charset="-128"/>
            </a:endParaRPr>
          </a:p>
          <a:p>
            <a:pPr>
              <a:buNone/>
            </a:pPr>
            <a:r>
              <a:rPr lang="ja-JP" altLang="en-US" sz="1800" dirty="0" smtClean="0">
                <a:latin typeface="HG丸ｺﾞｼｯｸM-PRO" pitchFamily="50" charset="-128"/>
                <a:ea typeface="HG丸ｺﾞｼｯｸM-PRO" pitchFamily="50" charset="-128"/>
              </a:rPr>
              <a:t>           </a:t>
            </a:r>
            <a:r>
              <a:rPr lang="ja-JP" altLang="en-US" sz="1800" b="1" dirty="0" smtClean="0">
                <a:latin typeface="HG丸ｺﾞｼｯｸM-PRO" pitchFamily="50" charset="-128"/>
                <a:ea typeface="HG丸ｺﾞｼｯｸM-PRO" pitchFamily="50" charset="-128"/>
              </a:rPr>
              <a:t>⇒ </a:t>
            </a:r>
            <a:r>
              <a:rPr lang="ja-JP" altLang="en-US" sz="1800" dirty="0" smtClean="0">
                <a:latin typeface="HG丸ｺﾞｼｯｸM-PRO" pitchFamily="50" charset="-128"/>
                <a:ea typeface="HG丸ｺﾞｼｯｸM-PRO" pitchFamily="50" charset="-128"/>
              </a:rPr>
              <a:t>「介護予防・日常生活支援総合事業第１号訪問</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通所</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事業」に変更</a:t>
            </a:r>
            <a:endParaRPr lang="en-US" altLang="ja-JP" sz="1800" dirty="0" smtClean="0">
              <a:latin typeface="HG丸ｺﾞｼｯｸM-PRO" pitchFamily="50" charset="-128"/>
              <a:ea typeface="HG丸ｺﾞｼｯｸM-PRO" pitchFamily="50" charset="-128"/>
            </a:endParaRPr>
          </a:p>
          <a:p>
            <a:pPr>
              <a:buNone/>
            </a:pPr>
            <a:r>
              <a:rPr kumimoji="1" lang="ja-JP" altLang="en-US" sz="2000" dirty="0" smtClean="0">
                <a:latin typeface="HG丸ｺﾞｼｯｸM-PRO" pitchFamily="50" charset="-128"/>
                <a:ea typeface="HG丸ｺﾞｼｯｸM-PRO" pitchFamily="50" charset="-128"/>
              </a:rPr>
              <a:t>    </a:t>
            </a:r>
            <a:r>
              <a:rPr kumimoji="1" lang="ja-JP" altLang="en-US" sz="2000" b="1" dirty="0" smtClean="0">
                <a:latin typeface="HG丸ｺﾞｼｯｸM-PRO" pitchFamily="50" charset="-128"/>
                <a:ea typeface="HG丸ｺﾞｼｯｸM-PRO" pitchFamily="50" charset="-128"/>
              </a:rPr>
              <a:t> ②  サービスの種類等の表記</a:t>
            </a:r>
            <a:endParaRPr kumimoji="1" lang="en-US" altLang="ja-JP" sz="2000" b="1" dirty="0" smtClean="0">
              <a:latin typeface="HG丸ｺﾞｼｯｸM-PRO" pitchFamily="50" charset="-128"/>
              <a:ea typeface="HG丸ｺﾞｼｯｸM-PRO" pitchFamily="50" charset="-128"/>
            </a:endParaRPr>
          </a:p>
          <a:p>
            <a:pPr>
              <a:buNone/>
            </a:pPr>
            <a:r>
              <a:rPr lang="ja-JP" altLang="en-US" sz="1800" dirty="0" smtClean="0">
                <a:latin typeface="HG丸ｺﾞｼｯｸM-PRO" pitchFamily="50" charset="-128"/>
                <a:ea typeface="HG丸ｺﾞｼｯｸM-PRO" pitchFamily="50" charset="-128"/>
              </a:rPr>
              <a:t>       「介護予防訪問</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通所</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介護」 ⇒  「第１号訪問</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通所</a:t>
            </a:r>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事業」に変更</a:t>
            </a:r>
            <a:endParaRPr lang="en-US" altLang="ja-JP" sz="1800" dirty="0" smtClean="0">
              <a:latin typeface="HG丸ｺﾞｼｯｸM-PRO" pitchFamily="50" charset="-128"/>
              <a:ea typeface="HG丸ｺﾞｼｯｸM-PRO" pitchFamily="50" charset="-128"/>
            </a:endParaRPr>
          </a:p>
          <a:p>
            <a:pPr>
              <a:buNone/>
            </a:pPr>
            <a:r>
              <a:rPr kumimoji="1" lang="ja-JP" altLang="en-US" sz="2000" dirty="0" smtClean="0">
                <a:latin typeface="HG丸ｺﾞｼｯｸM-PRO" pitchFamily="50" charset="-128"/>
                <a:ea typeface="HG丸ｺﾞｼｯｸM-PRO" pitchFamily="50" charset="-128"/>
              </a:rPr>
              <a:t>     </a:t>
            </a:r>
            <a:r>
              <a:rPr kumimoji="1" lang="ja-JP" altLang="en-US" sz="2000" b="1" dirty="0" smtClean="0">
                <a:latin typeface="HG丸ｺﾞｼｯｸM-PRO" pitchFamily="50" charset="-128"/>
                <a:ea typeface="HG丸ｺﾞｼｯｸM-PRO" pitchFamily="50" charset="-128"/>
              </a:rPr>
              <a:t>③  介護予防サービス計画</a:t>
            </a:r>
            <a:r>
              <a:rPr kumimoji="1" lang="en-US" altLang="ja-JP" sz="2000" b="1" dirty="0" smtClean="0">
                <a:latin typeface="HG丸ｺﾞｼｯｸM-PRO" pitchFamily="50" charset="-128"/>
                <a:ea typeface="HG丸ｺﾞｼｯｸM-PRO" pitchFamily="50" charset="-128"/>
              </a:rPr>
              <a:t>(</a:t>
            </a:r>
            <a:r>
              <a:rPr kumimoji="1" lang="ja-JP" altLang="en-US" sz="2000" b="1" dirty="0" smtClean="0">
                <a:latin typeface="HG丸ｺﾞｼｯｸM-PRO" pitchFamily="50" charset="-128"/>
                <a:ea typeface="HG丸ｺﾞｼｯｸM-PRO" pitchFamily="50" charset="-128"/>
              </a:rPr>
              <a:t>ケアプラン</a:t>
            </a:r>
            <a:r>
              <a:rPr kumimoji="1" lang="en-US" altLang="ja-JP" sz="2000" b="1" dirty="0" smtClean="0">
                <a:latin typeface="HG丸ｺﾞｼｯｸM-PRO" pitchFamily="50" charset="-128"/>
                <a:ea typeface="HG丸ｺﾞｼｯｸM-PRO" pitchFamily="50" charset="-128"/>
              </a:rPr>
              <a:t>)</a:t>
            </a:r>
            <a:r>
              <a:rPr kumimoji="1" lang="ja-JP" altLang="en-US" sz="2000" b="1" dirty="0" smtClean="0">
                <a:latin typeface="HG丸ｺﾞｼｯｸM-PRO" pitchFamily="50" charset="-128"/>
                <a:ea typeface="HG丸ｺﾞｼｯｸM-PRO" pitchFamily="50" charset="-128"/>
              </a:rPr>
              <a:t>の表記</a:t>
            </a:r>
            <a:endParaRPr kumimoji="1" lang="en-US" altLang="ja-JP" sz="2000" b="1" dirty="0" smtClean="0">
              <a:latin typeface="HG丸ｺﾞｼｯｸM-PRO" pitchFamily="50" charset="-128"/>
              <a:ea typeface="HG丸ｺﾞｼｯｸM-PRO" pitchFamily="50" charset="-128"/>
            </a:endParaRPr>
          </a:p>
          <a:p>
            <a:pPr>
              <a:buNone/>
            </a:pPr>
            <a:r>
              <a:rPr lang="ja-JP" altLang="en-US" sz="1800" b="1" dirty="0" smtClean="0">
                <a:latin typeface="HG丸ｺﾞｼｯｸM-PRO" pitchFamily="50" charset="-128"/>
                <a:ea typeface="HG丸ｺﾞｼｯｸM-PRO" pitchFamily="50" charset="-128"/>
              </a:rPr>
              <a:t>        </a:t>
            </a:r>
            <a:r>
              <a:rPr lang="ja-JP" altLang="en-US" sz="1800" dirty="0" smtClean="0">
                <a:latin typeface="HG丸ｺﾞｼｯｸM-PRO" pitchFamily="50" charset="-128"/>
                <a:ea typeface="HG丸ｺﾞｼｯｸM-PRO" pitchFamily="50" charset="-128"/>
              </a:rPr>
              <a:t>「介護予防サービス計画書」の表記の後に    ⇒  「または、総合事業に  </a:t>
            </a:r>
            <a:endParaRPr lang="en-US" altLang="ja-JP" sz="1800" dirty="0" smtClean="0">
              <a:latin typeface="HG丸ｺﾞｼｯｸM-PRO" pitchFamily="50" charset="-128"/>
              <a:ea typeface="HG丸ｺﾞｼｯｸM-PRO" pitchFamily="50" charset="-128"/>
            </a:endParaRPr>
          </a:p>
          <a:p>
            <a:pPr>
              <a:buNone/>
            </a:pPr>
            <a:r>
              <a:rPr lang="ja-JP" altLang="en-US" sz="1800" dirty="0" smtClean="0">
                <a:latin typeface="HG丸ｺﾞｼｯｸM-PRO" pitchFamily="50" charset="-128"/>
                <a:ea typeface="HG丸ｺﾞｼｯｸM-PRO" pitchFamily="50" charset="-128"/>
              </a:rPr>
              <a:t>         よるサービス計画書」まど、総合事業によるケアプランの分を追加</a:t>
            </a:r>
            <a:endParaRPr lang="en-US" altLang="ja-JP" sz="1800" dirty="0" smtClean="0">
              <a:latin typeface="HG丸ｺﾞｼｯｸM-PRO" pitchFamily="50" charset="-128"/>
              <a:ea typeface="HG丸ｺﾞｼｯｸM-PRO" pitchFamily="50" charset="-128"/>
            </a:endParaRPr>
          </a:p>
          <a:p>
            <a:pPr>
              <a:buNone/>
            </a:pPr>
            <a:r>
              <a:rPr lang="ja-JP" altLang="en-US" sz="1800" dirty="0" smtClean="0">
                <a:latin typeface="HG丸ｺﾞｼｯｸM-PRO" pitchFamily="50" charset="-128"/>
                <a:ea typeface="HG丸ｺﾞｼｯｸM-PRO" pitchFamily="50" charset="-128"/>
              </a:rPr>
              <a:t>      </a:t>
            </a:r>
            <a:r>
              <a:rPr lang="ja-JP" altLang="en-US" sz="2000" b="1" dirty="0" smtClean="0">
                <a:latin typeface="HG丸ｺﾞｼｯｸM-PRO" pitchFamily="50" charset="-128"/>
                <a:ea typeface="HG丸ｺﾞｼｯｸM-PRO" pitchFamily="50" charset="-128"/>
              </a:rPr>
              <a:t>④  </a:t>
            </a:r>
            <a:r>
              <a:rPr lang="ja-JP" altLang="ja-JP" sz="2000" b="1" dirty="0" smtClean="0">
                <a:latin typeface="HG丸ｺﾞｼｯｸM-PRO" pitchFamily="50" charset="-128"/>
                <a:ea typeface="HG丸ｺﾞｼｯｸM-PRO" pitchFamily="50" charset="-128"/>
              </a:rPr>
              <a:t>記録の保存期間</a:t>
            </a:r>
            <a:r>
              <a:rPr lang="ja-JP" altLang="en-US" sz="2000" b="1" dirty="0" smtClean="0">
                <a:latin typeface="HG丸ｺﾞｼｯｸM-PRO" pitchFamily="50" charset="-128"/>
                <a:ea typeface="HG丸ｺﾞｼｯｸM-PRO" pitchFamily="50" charset="-128"/>
              </a:rPr>
              <a:t>      </a:t>
            </a:r>
            <a:r>
              <a:rPr lang="ja-JP" altLang="ja-JP" sz="2000" dirty="0" smtClean="0"/>
              <a:t>２年間</a:t>
            </a:r>
            <a:r>
              <a:rPr lang="ja-JP" altLang="en-US" sz="2000" dirty="0" smtClean="0"/>
              <a:t>    ⇒     </a:t>
            </a:r>
            <a:r>
              <a:rPr lang="ja-JP" altLang="ja-JP" sz="2000" dirty="0" smtClean="0"/>
              <a:t>５年間</a:t>
            </a:r>
          </a:p>
          <a:p>
            <a:pPr>
              <a:buNone/>
            </a:pPr>
            <a:endParaRPr lang="en-US" altLang="ja-JP" sz="2000" dirty="0" smtClean="0"/>
          </a:p>
          <a:p>
            <a:pPr>
              <a:buNone/>
            </a:pPr>
            <a:endParaRPr kumimoji="1" lang="ja-JP" altLang="en-US" sz="1800" dirty="0">
              <a:latin typeface="HG丸ｺﾞｼｯｸM-PRO" pitchFamily="50" charset="-128"/>
              <a:ea typeface="HG丸ｺﾞｼｯｸM-PRO"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 name="右矢印 38"/>
          <p:cNvSpPr/>
          <p:nvPr/>
        </p:nvSpPr>
        <p:spPr>
          <a:xfrm>
            <a:off x="4796983" y="3356992"/>
            <a:ext cx="780087"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Group 1"/>
          <p:cNvGrpSpPr>
            <a:grpSpLocks noGrp="1"/>
          </p:cNvGrpSpPr>
          <p:nvPr>
            <p:ph idx="1"/>
          </p:nvPr>
        </p:nvGrpSpPr>
        <p:grpSpPr>
          <a:xfrm>
            <a:off x="495300" y="476323"/>
            <a:ext cx="9071384" cy="5649840"/>
            <a:chOff x="0" y="-56"/>
            <a:chExt cx="10061" cy="4337"/>
          </a:xfrm>
        </p:grpSpPr>
        <p:sp>
          <p:nvSpPr>
            <p:cNvPr id="1140" name="Rectangle 2"/>
            <p:cNvSpPr>
              <a:spLocks noChangeArrowheads="1"/>
            </p:cNvSpPr>
            <p:nvPr/>
          </p:nvSpPr>
          <p:spPr>
            <a:xfrm>
              <a:off x="0" y="153"/>
              <a:ext cx="4668" cy="4128"/>
            </a:xfrm>
            <a:prstGeom prst="rect">
              <a:avLst/>
            </a:prstGeom>
            <a:solidFill>
              <a:srgbClr val="FFFFFF"/>
            </a:solidFill>
            <a:ln w="9525">
              <a:solidFill>
                <a:srgbClr val="000000"/>
              </a:solidFill>
              <a:miter lim="800000"/>
              <a:headEnd/>
              <a:tailEnd/>
            </a:ln>
          </p:spPr>
        </p:sp>
        <p:sp>
          <p:nvSpPr>
            <p:cNvPr id="1141" name="Rectangle 3"/>
            <p:cNvSpPr>
              <a:spLocks noChangeArrowheads="1"/>
            </p:cNvSpPr>
            <p:nvPr/>
          </p:nvSpPr>
          <p:spPr>
            <a:xfrm>
              <a:off x="96" y="420"/>
              <a:ext cx="4428" cy="381"/>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2000" b="0" i="0" u="none" strike="noStrike" baseline="0" dirty="0">
                  <a:solidFill>
                    <a:srgbClr val="000000"/>
                  </a:solidFill>
                  <a:latin typeface="HG丸ｺﾞｼｯｸM-PRO"/>
                  <a:ea typeface="HG丸ｺﾞｼｯｸM-PRO"/>
                </a:rPr>
                <a:t>介護給付（要介護１～５）</a:t>
              </a:r>
              <a:endParaRPr lang="ja-JP" altLang="en-US" sz="2000" b="0" i="0" u="none" strike="noStrike" baseline="0" dirty="0">
                <a:solidFill>
                  <a:srgbClr val="000000"/>
                </a:solidFill>
                <a:latin typeface="Times New Roman"/>
                <a:cs typeface="Times New Roman"/>
              </a:endParaRPr>
            </a:p>
            <a:p>
              <a:pPr algn="l" rtl="0">
                <a:defRPr sz="1000"/>
              </a:pPr>
              <a:endParaRPr lang="ja-JP" altLang="en-US" sz="1600" b="0" i="0" u="none" strike="noStrike" baseline="0" dirty="0">
                <a:solidFill>
                  <a:srgbClr val="000000"/>
                </a:solidFill>
                <a:latin typeface="Times New Roman"/>
                <a:cs typeface="Times New Roman"/>
              </a:endParaRPr>
            </a:p>
          </p:txBody>
        </p:sp>
        <p:sp>
          <p:nvSpPr>
            <p:cNvPr id="1142" name="Rectangle 4"/>
            <p:cNvSpPr>
              <a:spLocks noChangeArrowheads="1"/>
            </p:cNvSpPr>
            <p:nvPr/>
          </p:nvSpPr>
          <p:spPr>
            <a:xfrm>
              <a:off x="99" y="884"/>
              <a:ext cx="4412" cy="1246"/>
            </a:xfrm>
            <a:prstGeom prst="rect">
              <a:avLst/>
            </a:prstGeom>
            <a:solidFill>
              <a:srgbClr val="92D050"/>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altLang="ja-JP" sz="1400" b="0" i="0" u="none" strike="noStrike" baseline="0" dirty="0" smtClean="0">
                <a:solidFill>
                  <a:srgbClr val="000000"/>
                </a:solidFill>
                <a:latin typeface="HG丸ｺﾞｼｯｸM-PRO"/>
                <a:ea typeface="HG丸ｺﾞｼｯｸM-PRO"/>
              </a:endParaRPr>
            </a:p>
            <a:p>
              <a:pPr algn="l" rtl="0">
                <a:defRPr sz="1000"/>
              </a:pPr>
              <a:endParaRPr lang="en-US" altLang="ja-JP" sz="1600" b="0" i="0" u="none" strike="noStrike" baseline="0" dirty="0" smtClean="0">
                <a:solidFill>
                  <a:srgbClr val="000000"/>
                </a:solidFill>
                <a:latin typeface="HG丸ｺﾞｼｯｸM-PRO"/>
                <a:ea typeface="HG丸ｺﾞｼｯｸM-PRO"/>
              </a:endParaRPr>
            </a:p>
            <a:p>
              <a:pPr algn="l" rtl="0">
                <a:defRPr sz="1000"/>
              </a:pPr>
              <a:r>
                <a:rPr lang="ja-JP" altLang="en-US" sz="1600" b="0" i="0" u="none" strike="noStrike" baseline="0" dirty="0" smtClean="0">
                  <a:solidFill>
                    <a:srgbClr val="000000"/>
                  </a:solidFill>
                  <a:latin typeface="HG丸ｺﾞｼｯｸM-PRO"/>
                  <a:ea typeface="HG丸ｺﾞｼｯｸM-PRO"/>
                </a:rPr>
                <a:t>介護</a:t>
              </a:r>
              <a:r>
                <a:rPr lang="ja-JP" altLang="en-US" sz="1600" b="0" i="0" u="none" strike="noStrike" baseline="0" dirty="0">
                  <a:solidFill>
                    <a:srgbClr val="000000"/>
                  </a:solidFill>
                  <a:latin typeface="HG丸ｺﾞｼｯｸM-PRO"/>
                  <a:ea typeface="HG丸ｺﾞｼｯｸM-PRO"/>
                </a:rPr>
                <a:t>予防給付</a:t>
              </a:r>
              <a:endParaRPr lang="ja-JP" altLang="en-US" sz="1600" b="0" i="0" u="none" strike="noStrike" baseline="0" dirty="0">
                <a:solidFill>
                  <a:srgbClr val="000000"/>
                </a:solidFill>
                <a:latin typeface="Times New Roman"/>
                <a:cs typeface="Times New Roman"/>
              </a:endParaRPr>
            </a:p>
            <a:p>
              <a:pPr algn="l" rtl="0">
                <a:defRPr sz="1000"/>
              </a:pPr>
              <a:r>
                <a:rPr lang="ja-JP" altLang="en-US" sz="1600" b="0" i="0" u="none" strike="noStrike" baseline="0" dirty="0">
                  <a:solidFill>
                    <a:srgbClr val="000000"/>
                  </a:solidFill>
                  <a:latin typeface="HG丸ｺﾞｼｯｸM-PRO"/>
                  <a:ea typeface="HG丸ｺﾞｼｯｸM-PRO"/>
                </a:rPr>
                <a:t>（要支援１・２）</a:t>
              </a:r>
              <a:endParaRPr lang="ja-JP" altLang="en-US" sz="1600" b="0" i="0" u="none" strike="noStrike" baseline="0" dirty="0">
                <a:solidFill>
                  <a:srgbClr val="000000"/>
                </a:solidFill>
                <a:latin typeface="Times New Roman"/>
                <a:cs typeface="Times New Roman"/>
              </a:endParaRPr>
            </a:p>
            <a:p>
              <a:pPr algn="l" rtl="0">
                <a:defRPr sz="1000"/>
              </a:pPr>
              <a:endParaRPr lang="ja-JP" altLang="en-US" sz="1400" b="0" i="0" u="none" strike="noStrike" baseline="0" dirty="0">
                <a:solidFill>
                  <a:srgbClr val="000000"/>
                </a:solidFill>
                <a:latin typeface="Times New Roman"/>
                <a:cs typeface="Times New Roman"/>
              </a:endParaRPr>
            </a:p>
          </p:txBody>
        </p:sp>
        <p:sp>
          <p:nvSpPr>
            <p:cNvPr id="1143" name="AutoShape 5"/>
            <p:cNvSpPr>
              <a:spLocks noChangeArrowheads="1"/>
            </p:cNvSpPr>
            <p:nvPr/>
          </p:nvSpPr>
          <p:spPr>
            <a:xfrm>
              <a:off x="1743" y="1029"/>
              <a:ext cx="2685" cy="352"/>
            </a:xfrm>
            <a:prstGeom prst="roundRect">
              <a:avLst>
                <a:gd name="adj" fmla="val 16667"/>
              </a:avLst>
            </a:prstGeom>
            <a:solidFill>
              <a:srgbClr val="FFFFFF"/>
            </a:solidFill>
            <a:ln w="9525">
              <a:solidFill>
                <a:srgbClr val="000000"/>
              </a:solidFill>
              <a:round/>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600" b="0" i="0" u="none" strike="noStrike" baseline="0" dirty="0">
                  <a:solidFill>
                    <a:srgbClr val="000000"/>
                  </a:solidFill>
                  <a:latin typeface="HG丸ｺﾞｼｯｸM-PRO"/>
                  <a:ea typeface="HG丸ｺﾞｼｯｸM-PRO"/>
                </a:rPr>
                <a:t>訪問看護・福祉用具等</a:t>
              </a:r>
              <a:endParaRPr lang="ja-JP" altLang="en-US" sz="1600" b="0" i="0" u="none" strike="noStrike" baseline="0" dirty="0">
                <a:solidFill>
                  <a:srgbClr val="000000"/>
                </a:solidFill>
                <a:latin typeface="Times New Roman"/>
                <a:cs typeface="Times New Roman"/>
              </a:endParaRPr>
            </a:p>
            <a:p>
              <a:pPr algn="l" rtl="0">
                <a:defRPr sz="1000"/>
              </a:pPr>
              <a:endParaRPr lang="ja-JP" altLang="en-US" sz="1050" b="0" i="0" u="none" strike="noStrike" baseline="0" dirty="0">
                <a:solidFill>
                  <a:srgbClr val="000000"/>
                </a:solidFill>
                <a:latin typeface="Times New Roman"/>
                <a:cs typeface="Times New Roman"/>
              </a:endParaRPr>
            </a:p>
          </p:txBody>
        </p:sp>
        <p:sp>
          <p:nvSpPr>
            <p:cNvPr id="1144" name="AutoShape 6"/>
            <p:cNvSpPr>
              <a:spLocks noChangeArrowheads="1"/>
            </p:cNvSpPr>
            <p:nvPr/>
          </p:nvSpPr>
          <p:spPr>
            <a:xfrm>
              <a:off x="1829" y="1713"/>
              <a:ext cx="2597" cy="332"/>
            </a:xfrm>
            <a:prstGeom prst="roundRect">
              <a:avLst>
                <a:gd name="adj" fmla="val 16667"/>
              </a:avLst>
            </a:prstGeom>
            <a:solidFill>
              <a:srgbClr val="FFFFFF"/>
            </a:solidFill>
            <a:ln w="19050">
              <a:solidFill>
                <a:srgbClr val="000000"/>
              </a:solidFill>
              <a:round/>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600" b="0" i="0" u="none" strike="noStrike" baseline="0" dirty="0">
                  <a:solidFill>
                    <a:srgbClr val="000000"/>
                  </a:solidFill>
                  <a:latin typeface="HG丸ｺﾞｼｯｸM-PRO"/>
                  <a:ea typeface="HG丸ｺﾞｼｯｸM-PRO"/>
                </a:rPr>
                <a:t>訪問介護・通所介護</a:t>
              </a:r>
              <a:endParaRPr lang="ja-JP" altLang="en-US" sz="1600" b="0" i="0" u="none" strike="noStrike" baseline="0" dirty="0">
                <a:solidFill>
                  <a:srgbClr val="000000"/>
                </a:solidFill>
                <a:latin typeface="Times New Roman"/>
                <a:cs typeface="Times New Roman"/>
              </a:endParaRPr>
            </a:p>
            <a:p>
              <a:pPr algn="l" rtl="0">
                <a:defRPr sz="1000"/>
              </a:pPr>
              <a:endParaRPr lang="ja-JP" altLang="en-US" sz="1050" b="0" i="0" u="none" strike="noStrike" baseline="0" dirty="0">
                <a:solidFill>
                  <a:srgbClr val="000000"/>
                </a:solidFill>
                <a:latin typeface="Times New Roman"/>
                <a:cs typeface="Times New Roman"/>
              </a:endParaRPr>
            </a:p>
          </p:txBody>
        </p:sp>
        <p:sp>
          <p:nvSpPr>
            <p:cNvPr id="1145" name="Rectangle 7"/>
            <p:cNvSpPr>
              <a:spLocks noChangeArrowheads="1"/>
            </p:cNvSpPr>
            <p:nvPr/>
          </p:nvSpPr>
          <p:spPr>
            <a:xfrm>
              <a:off x="96" y="2301"/>
              <a:ext cx="436" cy="1896"/>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endParaRPr lang="en-US" altLang="ja-JP" sz="2000" b="0" i="0" u="none" strike="noStrike" baseline="0" dirty="0" smtClean="0">
                <a:solidFill>
                  <a:srgbClr val="000000"/>
                </a:solidFill>
                <a:latin typeface="HG丸ｺﾞｼｯｸM-PRO"/>
                <a:ea typeface="HG丸ｺﾞｼｯｸM-PRO"/>
              </a:endParaRPr>
            </a:p>
            <a:p>
              <a:pPr algn="r" rtl="0">
                <a:defRPr sz="1000"/>
              </a:pPr>
              <a:r>
                <a:rPr lang="ja-JP" altLang="en-US" sz="2000" b="0" i="0" u="none" strike="noStrike" baseline="0" dirty="0" smtClean="0">
                  <a:solidFill>
                    <a:srgbClr val="000000"/>
                  </a:solidFill>
                  <a:latin typeface="HG丸ｺﾞｼｯｸM-PRO"/>
                  <a:ea typeface="HG丸ｺﾞｼｯｸM-PRO"/>
                </a:rPr>
                <a:t>地域</a:t>
              </a:r>
              <a:r>
                <a:rPr lang="ja-JP" altLang="en-US" sz="2000" b="0" i="0" u="none" strike="noStrike" baseline="0" dirty="0">
                  <a:solidFill>
                    <a:srgbClr val="000000"/>
                  </a:solidFill>
                  <a:latin typeface="HG丸ｺﾞｼｯｸM-PRO"/>
                  <a:ea typeface="HG丸ｺﾞｼｯｸM-PRO"/>
                </a:rPr>
                <a:t>支援事業</a:t>
              </a:r>
              <a:endParaRPr lang="ja-JP" altLang="en-US" sz="2000" b="0" i="0" u="none" strike="noStrike" baseline="0" dirty="0">
                <a:solidFill>
                  <a:srgbClr val="000000"/>
                </a:solidFill>
                <a:latin typeface="Times New Roman"/>
                <a:cs typeface="Times New Roman"/>
              </a:endParaRPr>
            </a:p>
            <a:p>
              <a:pPr algn="r" rtl="0">
                <a:defRPr sz="1000"/>
              </a:pPr>
              <a:endParaRPr lang="ja-JP" altLang="en-US" sz="2000" b="0" i="0" u="none" strike="noStrike" baseline="0" dirty="0">
                <a:solidFill>
                  <a:srgbClr val="000000"/>
                </a:solidFill>
                <a:latin typeface="Times New Roman"/>
                <a:cs typeface="Times New Roman"/>
              </a:endParaRPr>
            </a:p>
          </p:txBody>
        </p:sp>
        <p:sp>
          <p:nvSpPr>
            <p:cNvPr id="1146" name="Rectangle 8"/>
            <p:cNvSpPr>
              <a:spLocks noChangeArrowheads="1"/>
            </p:cNvSpPr>
            <p:nvPr/>
          </p:nvSpPr>
          <p:spPr>
            <a:xfrm>
              <a:off x="532" y="2301"/>
              <a:ext cx="3992" cy="1416"/>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800" b="1" i="0" u="none" strike="noStrike" baseline="0" dirty="0">
                  <a:solidFill>
                    <a:srgbClr val="000000"/>
                  </a:solidFill>
                  <a:latin typeface="HG丸ｺﾞｼｯｸM-PRO"/>
                  <a:ea typeface="HG丸ｺﾞｼｯｸM-PRO"/>
                </a:rPr>
                <a:t>介護予防</a:t>
              </a:r>
              <a:r>
                <a:rPr lang="ja-JP" altLang="en-US" sz="1800" b="1" i="0" u="none" strike="noStrike" baseline="0" dirty="0" smtClean="0">
                  <a:solidFill>
                    <a:srgbClr val="000000"/>
                  </a:solidFill>
                  <a:latin typeface="HG丸ｺﾞｼｯｸM-PRO"/>
                  <a:ea typeface="HG丸ｺﾞｼｯｸM-PRO"/>
                </a:rPr>
                <a:t>事業</a:t>
              </a:r>
              <a:endParaRPr lang="en-US" altLang="ja-JP" sz="1800" b="1" i="0" u="none" strike="noStrike" baseline="0" dirty="0" smtClean="0">
                <a:solidFill>
                  <a:srgbClr val="000000"/>
                </a:solidFill>
                <a:latin typeface="HG丸ｺﾞｼｯｸM-PRO"/>
                <a:ea typeface="HG丸ｺﾞｼｯｸM-PRO"/>
              </a:endParaRPr>
            </a:p>
            <a:p>
              <a:pPr algn="l" rtl="0">
                <a:defRPr sz="1000"/>
              </a:pPr>
              <a:endParaRPr lang="ja-JP" altLang="en-US" sz="1800" b="1" i="0" u="none" strike="noStrike" baseline="0" dirty="0">
                <a:solidFill>
                  <a:srgbClr val="000000"/>
                </a:solidFill>
                <a:latin typeface="Times New Roman"/>
                <a:cs typeface="Times New Roman"/>
              </a:endParaRPr>
            </a:p>
            <a:p>
              <a:pPr algn="l" rtl="0">
                <a:defRPr sz="1000"/>
              </a:pPr>
              <a:r>
                <a:rPr lang="ja-JP" altLang="en-US" sz="1800" b="0" i="0" u="none" strike="noStrike" baseline="0" dirty="0">
                  <a:solidFill>
                    <a:srgbClr val="000000"/>
                  </a:solidFill>
                  <a:latin typeface="HG丸ｺﾞｼｯｸM-PRO"/>
                  <a:ea typeface="HG丸ｺﾞｼｯｸM-PRO"/>
                </a:rPr>
                <a:t>○二次予防事業</a:t>
              </a:r>
              <a:endParaRPr lang="ja-JP" altLang="en-US" sz="1800" b="0" i="0" u="none" strike="noStrike" baseline="0" dirty="0">
                <a:solidFill>
                  <a:srgbClr val="000000"/>
                </a:solidFill>
                <a:latin typeface="Times New Roman"/>
                <a:cs typeface="Times New Roman"/>
              </a:endParaRPr>
            </a:p>
            <a:p>
              <a:pPr algn="l" rtl="0">
                <a:defRPr sz="1000"/>
              </a:pPr>
              <a:r>
                <a:rPr lang="ja-JP" altLang="en-US" sz="1600" b="0" i="0" u="none" strike="noStrike" baseline="0" dirty="0" smtClean="0">
                  <a:solidFill>
                    <a:srgbClr val="000000"/>
                  </a:solidFill>
                  <a:latin typeface="HG丸ｺﾞｼｯｸM-PRO"/>
                  <a:ea typeface="HG丸ｺﾞｼｯｸM-PRO"/>
                </a:rPr>
                <a:t>（要支援</a:t>
              </a:r>
              <a:r>
                <a:rPr lang="ja-JP" altLang="en-US" sz="1600" b="0" i="0" u="none" strike="noStrike" baseline="0" dirty="0">
                  <a:solidFill>
                    <a:srgbClr val="000000"/>
                  </a:solidFill>
                  <a:latin typeface="HG丸ｺﾞｼｯｸM-PRO"/>
                  <a:ea typeface="HG丸ｺﾞｼｯｸM-PRO"/>
                </a:rPr>
                <a:t>状態になるおそれのある</a:t>
              </a:r>
              <a:r>
                <a:rPr lang="ja-JP" altLang="en-US" sz="1600" b="0" i="0" u="none" strike="noStrike" baseline="0" dirty="0" smtClean="0">
                  <a:solidFill>
                    <a:srgbClr val="000000"/>
                  </a:solidFill>
                  <a:latin typeface="HG丸ｺﾞｼｯｸM-PRO"/>
                  <a:ea typeface="HG丸ｺﾞｼｯｸM-PRO"/>
                </a:rPr>
                <a:t>者）</a:t>
              </a:r>
              <a:endParaRPr lang="ja-JP" altLang="en-US" sz="1600" b="0" i="0" u="none" strike="noStrike" baseline="0" dirty="0">
                <a:solidFill>
                  <a:srgbClr val="000000"/>
                </a:solidFill>
                <a:latin typeface="Times New Roman"/>
                <a:cs typeface="Times New Roman"/>
              </a:endParaRPr>
            </a:p>
            <a:p>
              <a:pPr algn="l" rtl="0">
                <a:defRPr sz="1000"/>
              </a:pPr>
              <a:endParaRPr lang="ja-JP" altLang="en-US" sz="1600" b="0" i="0" u="none" strike="noStrike" baseline="0" dirty="0">
                <a:solidFill>
                  <a:srgbClr val="000000"/>
                </a:solidFill>
                <a:latin typeface="Times New Roman"/>
                <a:cs typeface="Times New Roman"/>
              </a:endParaRPr>
            </a:p>
          </p:txBody>
        </p:sp>
        <p:sp>
          <p:nvSpPr>
            <p:cNvPr id="1147" name="Rectangle 9"/>
            <p:cNvSpPr>
              <a:spLocks noChangeArrowheads="1"/>
            </p:cNvSpPr>
            <p:nvPr/>
          </p:nvSpPr>
          <p:spPr>
            <a:xfrm>
              <a:off x="1656" y="-56"/>
              <a:ext cx="1426" cy="331"/>
            </a:xfrm>
            <a:prstGeom prst="rect">
              <a:avLst/>
            </a:prstGeom>
            <a:solidFill>
              <a:srgbClr val="FFFFFF"/>
            </a:solidFill>
            <a:ln w="9525">
              <a:no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800" b="0" i="0" u="none" strike="noStrike" baseline="0" dirty="0">
                  <a:solidFill>
                    <a:srgbClr val="000000"/>
                  </a:solidFill>
                  <a:latin typeface="ＭＳ 明朝"/>
                  <a:ea typeface="ＭＳ 明朝"/>
                </a:rPr>
                <a:t>【</a:t>
              </a:r>
              <a:r>
                <a:rPr lang="ja-JP" altLang="en-US" sz="1800" b="0" i="0" u="none" strike="noStrike" baseline="0" dirty="0">
                  <a:solidFill>
                    <a:srgbClr val="000000"/>
                  </a:solidFill>
                  <a:latin typeface="ＭＳ 明朝"/>
                  <a:ea typeface="ＭＳ 明朝"/>
                </a:rPr>
                <a:t>現行</a:t>
              </a:r>
              <a:r>
                <a:rPr lang="en-US" altLang="ja-JP" sz="1800" b="0" i="0" u="none" strike="noStrike" baseline="0" dirty="0">
                  <a:solidFill>
                    <a:srgbClr val="000000"/>
                  </a:solidFill>
                  <a:latin typeface="ＭＳ 明朝"/>
                  <a:ea typeface="ＭＳ 明朝"/>
                </a:rPr>
                <a:t>】</a:t>
              </a:r>
              <a:endParaRPr lang="en-US" altLang="ja-JP" sz="1800" b="0" i="0" u="none" strike="noStrike" baseline="0" dirty="0">
                <a:solidFill>
                  <a:srgbClr val="000000"/>
                </a:solidFill>
                <a:latin typeface="Times New Roman"/>
                <a:cs typeface="Times New Roman"/>
              </a:endParaRPr>
            </a:p>
            <a:p>
              <a:pPr algn="l" rtl="0">
                <a:defRPr sz="1000"/>
              </a:pPr>
              <a:endParaRPr lang="en-US" altLang="ja-JP" sz="1050" b="0" i="0" u="none" strike="noStrike" baseline="0" dirty="0">
                <a:solidFill>
                  <a:srgbClr val="000000"/>
                </a:solidFill>
                <a:latin typeface="Times New Roman"/>
                <a:cs typeface="Times New Roman"/>
              </a:endParaRPr>
            </a:p>
          </p:txBody>
        </p:sp>
        <p:sp>
          <p:nvSpPr>
            <p:cNvPr id="1148" name="Rectangle 10"/>
            <p:cNvSpPr>
              <a:spLocks noChangeArrowheads="1"/>
            </p:cNvSpPr>
            <p:nvPr/>
          </p:nvSpPr>
          <p:spPr>
            <a:xfrm>
              <a:off x="5636" y="110"/>
              <a:ext cx="4425" cy="4128"/>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1050" b="0" i="0" u="none" strike="noStrike" baseline="0">
                <a:solidFill>
                  <a:srgbClr val="000000"/>
                </a:solidFill>
                <a:latin typeface="Times New Roman"/>
                <a:cs typeface="Times New Roman"/>
              </a:endParaRPr>
            </a:p>
            <a:p>
              <a:pPr algn="l" rtl="0">
                <a:defRPr sz="1000"/>
              </a:pPr>
              <a:endParaRPr lang="ja-JP" altLang="en-US" sz="1050" b="0" i="0" u="none" strike="noStrike" baseline="0">
                <a:solidFill>
                  <a:srgbClr val="000000"/>
                </a:solidFill>
                <a:latin typeface="Times New Roman"/>
                <a:cs typeface="Times New Roman"/>
              </a:endParaRPr>
            </a:p>
          </p:txBody>
        </p:sp>
        <p:sp>
          <p:nvSpPr>
            <p:cNvPr id="1149" name="Rectangle 11"/>
            <p:cNvSpPr>
              <a:spLocks noChangeArrowheads="1"/>
            </p:cNvSpPr>
            <p:nvPr/>
          </p:nvSpPr>
          <p:spPr>
            <a:xfrm>
              <a:off x="5723" y="442"/>
              <a:ext cx="4072" cy="381"/>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2000" b="0" i="0" u="none" strike="noStrike" baseline="0" dirty="0">
                  <a:solidFill>
                    <a:srgbClr val="000000"/>
                  </a:solidFill>
                  <a:latin typeface="HG丸ｺﾞｼｯｸM-PRO"/>
                  <a:ea typeface="HG丸ｺﾞｼｯｸM-PRO"/>
                </a:rPr>
                <a:t>介護給付（要介護１～５）</a:t>
              </a:r>
              <a:endParaRPr lang="ja-JP" altLang="en-US" sz="2000" b="0" i="0" u="none" strike="noStrike" baseline="0" dirty="0">
                <a:solidFill>
                  <a:srgbClr val="000000"/>
                </a:solidFill>
                <a:latin typeface="Times New Roman"/>
                <a:cs typeface="Times New Roman"/>
              </a:endParaRPr>
            </a:p>
            <a:p>
              <a:pPr algn="l" rtl="0">
                <a:defRPr sz="1000"/>
              </a:pPr>
              <a:endParaRPr lang="ja-JP" altLang="en-US" sz="1050" b="0" i="0" u="none" strike="noStrike" baseline="0" dirty="0">
                <a:solidFill>
                  <a:srgbClr val="000000"/>
                </a:solidFill>
                <a:latin typeface="Times New Roman"/>
                <a:cs typeface="Times New Roman"/>
              </a:endParaRPr>
            </a:p>
            <a:p>
              <a:pPr algn="l" rtl="0">
                <a:defRPr sz="1000"/>
              </a:pPr>
              <a:endParaRPr lang="ja-JP" altLang="en-US" sz="1050" b="0" i="0" u="none" strike="noStrike" baseline="0" dirty="0">
                <a:solidFill>
                  <a:srgbClr val="000000"/>
                </a:solidFill>
                <a:latin typeface="Times New Roman"/>
                <a:cs typeface="Times New Roman"/>
              </a:endParaRPr>
            </a:p>
          </p:txBody>
        </p:sp>
        <p:sp>
          <p:nvSpPr>
            <p:cNvPr id="1150" name="Rectangle 12"/>
            <p:cNvSpPr>
              <a:spLocks noChangeArrowheads="1"/>
            </p:cNvSpPr>
            <p:nvPr/>
          </p:nvSpPr>
          <p:spPr>
            <a:xfrm>
              <a:off x="5723" y="884"/>
              <a:ext cx="4072" cy="385"/>
            </a:xfrm>
            <a:prstGeom prst="rect">
              <a:avLst/>
            </a:prstGeom>
            <a:solidFill>
              <a:srgbClr val="92D050"/>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800" b="0" i="0" u="none" strike="noStrike" baseline="0" dirty="0">
                  <a:solidFill>
                    <a:srgbClr val="000000"/>
                  </a:solidFill>
                  <a:latin typeface="HG丸ｺﾞｼｯｸM-PRO"/>
                  <a:ea typeface="HG丸ｺﾞｼｯｸM-PRO"/>
                </a:rPr>
                <a:t>介護予防給付（要支援１・２）</a:t>
              </a:r>
              <a:endParaRPr lang="ja-JP" altLang="en-US" sz="1800" b="0" i="0" u="none" strike="noStrike" baseline="0" dirty="0">
                <a:solidFill>
                  <a:srgbClr val="000000"/>
                </a:solidFill>
                <a:latin typeface="Times New Roman"/>
                <a:cs typeface="Times New Roman"/>
              </a:endParaRPr>
            </a:p>
            <a:p>
              <a:pPr algn="l" rtl="0">
                <a:defRPr sz="1000"/>
              </a:pPr>
              <a:endParaRPr lang="ja-JP" altLang="en-US" sz="1050" b="0" i="0" u="none" strike="noStrike" baseline="0" dirty="0">
                <a:solidFill>
                  <a:srgbClr val="000000"/>
                </a:solidFill>
                <a:latin typeface="Times New Roman"/>
                <a:cs typeface="Times New Roman"/>
              </a:endParaRPr>
            </a:p>
            <a:p>
              <a:pPr algn="l" rtl="0">
                <a:defRPr sz="1000"/>
              </a:pPr>
              <a:endParaRPr lang="ja-JP" altLang="en-US" sz="1050" b="0" i="0" u="none" strike="noStrike" baseline="0" dirty="0">
                <a:solidFill>
                  <a:srgbClr val="000000"/>
                </a:solidFill>
                <a:latin typeface="Times New Roman"/>
                <a:cs typeface="Times New Roman"/>
              </a:endParaRPr>
            </a:p>
          </p:txBody>
        </p:sp>
        <p:sp>
          <p:nvSpPr>
            <p:cNvPr id="1151" name="Rectangle 13"/>
            <p:cNvSpPr>
              <a:spLocks noChangeArrowheads="1"/>
            </p:cNvSpPr>
            <p:nvPr/>
          </p:nvSpPr>
          <p:spPr>
            <a:xfrm>
              <a:off x="5723" y="1381"/>
              <a:ext cx="3807" cy="2820"/>
            </a:xfrm>
            <a:prstGeom prst="rect">
              <a:avLst/>
            </a:prstGeom>
            <a:solidFill>
              <a:srgbClr val="92D050"/>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800" b="1" i="0" u="none" strike="noStrike" baseline="0" dirty="0">
                  <a:solidFill>
                    <a:srgbClr val="000000"/>
                  </a:solidFill>
                  <a:latin typeface="HG丸ｺﾞｼｯｸM-PRO"/>
                  <a:ea typeface="HG丸ｺﾞｼｯｸM-PRO"/>
                </a:rPr>
                <a:t>新総合</a:t>
              </a:r>
              <a:r>
                <a:rPr lang="ja-JP" altLang="en-US" sz="1800" b="1" i="0" u="none" strike="noStrike" baseline="0" dirty="0" smtClean="0">
                  <a:solidFill>
                    <a:srgbClr val="000000"/>
                  </a:solidFill>
                  <a:latin typeface="HG丸ｺﾞｼｯｸM-PRO"/>
                  <a:ea typeface="HG丸ｺﾞｼｯｸM-PRO"/>
                </a:rPr>
                <a:t>事業（</a:t>
              </a:r>
              <a:r>
                <a:rPr lang="en-US" altLang="ja-JP" sz="1800" b="1" i="0" u="none" strike="noStrike" baseline="0" dirty="0" smtClean="0">
                  <a:solidFill>
                    <a:srgbClr val="000000"/>
                  </a:solidFill>
                  <a:latin typeface="HG丸ｺﾞｼｯｸM-PRO"/>
                  <a:ea typeface="HG丸ｺﾞｼｯｸM-PRO"/>
                </a:rPr>
                <a:t>H29</a:t>
              </a:r>
              <a:r>
                <a:rPr lang="ja-JP" altLang="en-US" sz="1800" b="1" i="0" u="none" strike="noStrike" baseline="0" dirty="0" smtClean="0">
                  <a:solidFill>
                    <a:srgbClr val="000000"/>
                  </a:solidFill>
                  <a:latin typeface="HG丸ｺﾞｼｯｸM-PRO"/>
                  <a:ea typeface="HG丸ｺﾞｼｯｸM-PRO"/>
                </a:rPr>
                <a:t>）</a:t>
              </a:r>
              <a:endParaRPr lang="ja-JP" altLang="en-US" sz="1800" b="1" i="0" u="none" strike="noStrike" baseline="0" dirty="0">
                <a:solidFill>
                  <a:srgbClr val="000000"/>
                </a:solidFill>
                <a:latin typeface="Times New Roman"/>
                <a:cs typeface="Times New Roman"/>
              </a:endParaRPr>
            </a:p>
            <a:p>
              <a:pPr algn="l" rtl="0">
                <a:defRPr sz="1000"/>
              </a:pPr>
              <a:r>
                <a:rPr lang="ja-JP" altLang="en-US" sz="1600" b="0" i="0" u="none" strike="noStrike" baseline="0" dirty="0">
                  <a:solidFill>
                    <a:srgbClr val="000000"/>
                  </a:solidFill>
                  <a:latin typeface="HG丸ｺﾞｼｯｸM-PRO"/>
                  <a:ea typeface="HG丸ｺﾞｼｯｸM-PRO"/>
                </a:rPr>
                <a:t>（要支援１・２、事業対象者）</a:t>
              </a:r>
              <a:endParaRPr lang="ja-JP" altLang="en-US" sz="1600" b="0" i="0" u="none" strike="noStrike" baseline="0" dirty="0">
                <a:solidFill>
                  <a:srgbClr val="000000"/>
                </a:solidFill>
                <a:latin typeface="Times New Roman"/>
                <a:cs typeface="Times New Roman"/>
              </a:endParaRPr>
            </a:p>
            <a:p>
              <a:pPr algn="l" rtl="0">
                <a:defRPr sz="1000"/>
              </a:pPr>
              <a:endParaRPr lang="en-US" altLang="ja-JP" sz="1600" b="0" i="0" u="none" strike="noStrike" baseline="0" dirty="0" smtClean="0">
                <a:solidFill>
                  <a:srgbClr val="000000"/>
                </a:solidFill>
                <a:latin typeface="HG丸ｺﾞｼｯｸM-PRO"/>
                <a:ea typeface="HG丸ｺﾞｼｯｸM-PRO"/>
              </a:endParaRPr>
            </a:p>
            <a:p>
              <a:pPr algn="l" rtl="0">
                <a:defRPr sz="1000"/>
              </a:pPr>
              <a:r>
                <a:rPr lang="ja-JP" altLang="en-US" sz="1800" b="0" i="0" u="none" strike="noStrike" baseline="0" dirty="0" smtClean="0">
                  <a:solidFill>
                    <a:srgbClr val="000000"/>
                  </a:solidFill>
                  <a:latin typeface="HG丸ｺﾞｼｯｸM-PRO"/>
                  <a:ea typeface="HG丸ｺﾞｼｯｸM-PRO"/>
                </a:rPr>
                <a:t>○</a:t>
              </a:r>
              <a:r>
                <a:rPr lang="ja-JP" altLang="en-US" sz="1800" b="0" i="0" u="none" strike="noStrike" baseline="0" dirty="0">
                  <a:solidFill>
                    <a:srgbClr val="000000"/>
                  </a:solidFill>
                  <a:latin typeface="HG丸ｺﾞｼｯｸM-PRO"/>
                  <a:ea typeface="HG丸ｺﾞｼｯｸM-PRO"/>
                </a:rPr>
                <a:t>介護</a:t>
              </a:r>
              <a:r>
                <a:rPr lang="ja-JP" altLang="en-US" sz="1800" b="0" i="0" u="none" strike="noStrike" baseline="0" dirty="0" smtClean="0">
                  <a:solidFill>
                    <a:srgbClr val="000000"/>
                  </a:solidFill>
                  <a:latin typeface="HG丸ｺﾞｼｯｸM-PRO"/>
                  <a:ea typeface="HG丸ｺﾞｼｯｸM-PRO"/>
                </a:rPr>
                <a:t>予防・</a:t>
              </a:r>
              <a:endParaRPr lang="en-US" altLang="ja-JP" sz="1800" b="0" i="0" u="none" strike="noStrike" baseline="0" dirty="0" smtClean="0">
                <a:solidFill>
                  <a:srgbClr val="000000"/>
                </a:solidFill>
                <a:latin typeface="HG丸ｺﾞｼｯｸM-PRO"/>
                <a:ea typeface="HG丸ｺﾞｼｯｸM-PRO"/>
              </a:endParaRPr>
            </a:p>
            <a:p>
              <a:pPr algn="l" rtl="0">
                <a:defRPr sz="1000"/>
              </a:pPr>
              <a:r>
                <a:rPr lang="ja-JP" altLang="en-US" sz="1800" dirty="0" smtClean="0">
                  <a:solidFill>
                    <a:srgbClr val="000000"/>
                  </a:solidFill>
                  <a:latin typeface="HG丸ｺﾞｼｯｸM-PRO"/>
                  <a:ea typeface="HG丸ｺﾞｼｯｸM-PRO"/>
                </a:rPr>
                <a:t>       </a:t>
              </a:r>
              <a:r>
                <a:rPr lang="ja-JP" altLang="en-US" sz="1800" b="0" i="0" u="none" strike="noStrike" baseline="0" dirty="0" smtClean="0">
                  <a:solidFill>
                    <a:srgbClr val="000000"/>
                  </a:solidFill>
                  <a:latin typeface="HG丸ｺﾞｼｯｸM-PRO"/>
                  <a:ea typeface="HG丸ｺﾞｼｯｸM-PRO"/>
                </a:rPr>
                <a:t>生活</a:t>
              </a:r>
              <a:r>
                <a:rPr lang="ja-JP" altLang="en-US" sz="1800" b="0" i="0" u="none" strike="noStrike" baseline="0" dirty="0">
                  <a:solidFill>
                    <a:srgbClr val="000000"/>
                  </a:solidFill>
                  <a:latin typeface="HG丸ｺﾞｼｯｸM-PRO"/>
                  <a:ea typeface="HG丸ｺﾞｼｯｸM-PRO"/>
                </a:rPr>
                <a:t>支援</a:t>
              </a:r>
              <a:r>
                <a:rPr lang="ja-JP" altLang="en-US" sz="1800" b="0" i="0" u="none" strike="noStrike" baseline="0" dirty="0" smtClean="0">
                  <a:solidFill>
                    <a:srgbClr val="000000"/>
                  </a:solidFill>
                  <a:latin typeface="HG丸ｺﾞｼｯｸM-PRO"/>
                  <a:ea typeface="HG丸ｺﾞｼｯｸM-PRO"/>
                </a:rPr>
                <a:t>サービ ス事業</a:t>
              </a:r>
              <a:endParaRPr lang="en-US" altLang="ja-JP" sz="1800" b="0" i="0" u="none" strike="noStrike" baseline="0" dirty="0" smtClean="0">
                <a:solidFill>
                  <a:srgbClr val="000000"/>
                </a:solidFill>
                <a:latin typeface="HG丸ｺﾞｼｯｸM-PRO"/>
                <a:ea typeface="HG丸ｺﾞｼｯｸM-PRO"/>
              </a:endParaRPr>
            </a:p>
            <a:p>
              <a:pPr algn="l" rtl="0">
                <a:defRPr sz="1000"/>
              </a:pPr>
              <a:endParaRPr lang="ja-JP" altLang="en-US" sz="1800" b="0" i="0" u="none" strike="noStrike" baseline="0" dirty="0">
                <a:solidFill>
                  <a:srgbClr val="000000"/>
                </a:solidFill>
                <a:latin typeface="Times New Roman"/>
                <a:cs typeface="Times New Roman"/>
              </a:endParaRPr>
            </a:p>
            <a:p>
              <a:pPr algn="l" rtl="0">
                <a:defRPr sz="1000"/>
              </a:pPr>
              <a:r>
                <a:rPr lang="ja-JP" altLang="en-US" sz="1800" dirty="0" smtClean="0">
                  <a:solidFill>
                    <a:srgbClr val="000000"/>
                  </a:solidFill>
                  <a:latin typeface="HG丸ｺﾞｼｯｸM-PRO"/>
                  <a:ea typeface="HG丸ｺﾞｼｯｸM-PRO"/>
                </a:rPr>
                <a:t>◆</a:t>
              </a:r>
              <a:r>
                <a:rPr lang="ja-JP" altLang="en-US" sz="1800" b="0" i="0" u="none" strike="noStrike" baseline="0" dirty="0" smtClean="0">
                  <a:solidFill>
                    <a:srgbClr val="000000"/>
                  </a:solidFill>
                  <a:latin typeface="HG丸ｺﾞｼｯｸM-PRO"/>
                  <a:ea typeface="HG丸ｺﾞｼｯｸM-PRO"/>
                </a:rPr>
                <a:t>訪問型</a:t>
              </a:r>
              <a:r>
                <a:rPr lang="ja-JP" altLang="en-US" sz="1800" b="0" i="0" u="none" strike="noStrike" baseline="0" dirty="0">
                  <a:solidFill>
                    <a:srgbClr val="000000"/>
                  </a:solidFill>
                  <a:latin typeface="HG丸ｺﾞｼｯｸM-PRO"/>
                  <a:ea typeface="HG丸ｺﾞｼｯｸM-PRO"/>
                </a:rPr>
                <a:t>サービス</a:t>
              </a:r>
              <a:endParaRPr lang="ja-JP" altLang="en-US" sz="1800" b="0" i="0" u="none" strike="noStrike" baseline="0" dirty="0">
                <a:solidFill>
                  <a:srgbClr val="000000"/>
                </a:solidFill>
                <a:latin typeface="Times New Roman"/>
                <a:cs typeface="Times New Roman"/>
              </a:endParaRPr>
            </a:p>
            <a:p>
              <a:pPr algn="l" rtl="0">
                <a:defRPr sz="1000"/>
              </a:pPr>
              <a:r>
                <a:rPr lang="ja-JP" altLang="en-US" sz="1800" dirty="0" smtClean="0">
                  <a:solidFill>
                    <a:srgbClr val="000000"/>
                  </a:solidFill>
                  <a:latin typeface="HG丸ｺﾞｼｯｸM-PRO"/>
                  <a:ea typeface="HG丸ｺﾞｼｯｸM-PRO"/>
                </a:rPr>
                <a:t>◆</a:t>
              </a:r>
              <a:r>
                <a:rPr lang="ja-JP" altLang="en-US" sz="1800" b="0" i="0" u="none" strike="noStrike" baseline="0" dirty="0" smtClean="0">
                  <a:solidFill>
                    <a:srgbClr val="000000"/>
                  </a:solidFill>
                  <a:latin typeface="HG丸ｺﾞｼｯｸM-PRO"/>
                  <a:ea typeface="HG丸ｺﾞｼｯｸM-PRO"/>
                </a:rPr>
                <a:t>通所型サービス</a:t>
              </a:r>
              <a:endParaRPr lang="en-US" altLang="ja-JP" sz="1800" b="0" i="0" u="none" strike="noStrike" baseline="0" dirty="0" smtClean="0">
                <a:solidFill>
                  <a:srgbClr val="000000"/>
                </a:solidFill>
                <a:latin typeface="HG丸ｺﾞｼｯｸM-PRO"/>
                <a:ea typeface="HG丸ｺﾞｼｯｸM-PRO"/>
              </a:endParaRPr>
            </a:p>
            <a:p>
              <a:pPr algn="l" rtl="0">
                <a:defRPr sz="1000"/>
              </a:pPr>
              <a:r>
                <a:rPr lang="ja-JP" altLang="en-US" sz="1800" dirty="0" smtClean="0">
                  <a:solidFill>
                    <a:srgbClr val="000000"/>
                  </a:solidFill>
                  <a:latin typeface="HG丸ｺﾞｼｯｸM-PRO"/>
                  <a:ea typeface="HG丸ｺﾞｼｯｸM-PRO"/>
                </a:rPr>
                <a:t>    </a:t>
              </a:r>
              <a:r>
                <a:rPr lang="ja-JP" altLang="en-US" sz="1800" b="0" i="0" u="none" strike="noStrike" baseline="0" dirty="0" smtClean="0">
                  <a:solidFill>
                    <a:srgbClr val="000000"/>
                  </a:solidFill>
                  <a:latin typeface="HG丸ｺﾞｼｯｸM-PRO"/>
                  <a:ea typeface="HG丸ｺﾞｼｯｸM-PRO"/>
                </a:rPr>
                <a:t>（</a:t>
              </a:r>
              <a:r>
                <a:rPr lang="ja-JP" altLang="en-US" sz="1800" b="0" i="0" u="none" strike="noStrike" baseline="0" dirty="0">
                  <a:solidFill>
                    <a:srgbClr val="000000"/>
                  </a:solidFill>
                  <a:latin typeface="HG丸ｺﾞｼｯｸM-PRO"/>
                  <a:ea typeface="HG丸ｺﾞｼｯｸM-PRO"/>
                </a:rPr>
                <a:t>通所</a:t>
              </a:r>
              <a:r>
                <a:rPr lang="en-US" altLang="ja-JP" sz="1800" b="0" i="0" u="none" strike="noStrike" baseline="0" dirty="0">
                  <a:solidFill>
                    <a:srgbClr val="000000"/>
                  </a:solidFill>
                  <a:latin typeface="HG丸ｺﾞｼｯｸM-PRO"/>
                  <a:ea typeface="HG丸ｺﾞｼｯｸM-PRO"/>
                </a:rPr>
                <a:t>C</a:t>
              </a:r>
              <a:r>
                <a:rPr lang="ja-JP" altLang="en-US" sz="1800" b="0" i="0" u="none" strike="noStrike" baseline="0" dirty="0">
                  <a:solidFill>
                    <a:srgbClr val="000000"/>
                  </a:solidFill>
                  <a:latin typeface="HG丸ｺﾞｼｯｸM-PRO"/>
                  <a:ea typeface="HG丸ｺﾞｼｯｸM-PRO"/>
                </a:rPr>
                <a:t>含む）</a:t>
              </a:r>
              <a:endParaRPr lang="ja-JP" altLang="en-US" sz="1800" b="0" i="0" u="none" strike="noStrike" baseline="0" dirty="0">
                <a:solidFill>
                  <a:srgbClr val="000000"/>
                </a:solidFill>
                <a:latin typeface="Times New Roman"/>
                <a:cs typeface="Times New Roman"/>
              </a:endParaRPr>
            </a:p>
            <a:p>
              <a:pPr algn="l" rtl="0">
                <a:defRPr sz="1000"/>
              </a:pPr>
              <a:r>
                <a:rPr lang="ja-JP" altLang="en-US" sz="1800" dirty="0" smtClean="0">
                  <a:solidFill>
                    <a:srgbClr val="000000"/>
                  </a:solidFill>
                  <a:latin typeface="HG丸ｺﾞｼｯｸM-PRO"/>
                  <a:ea typeface="HG丸ｺﾞｼｯｸM-PRO"/>
                </a:rPr>
                <a:t>◆</a:t>
              </a:r>
              <a:r>
                <a:rPr lang="ja-JP" altLang="en-US" sz="1800" b="0" i="0" u="none" strike="noStrike" baseline="0" dirty="0" smtClean="0">
                  <a:solidFill>
                    <a:srgbClr val="000000"/>
                  </a:solidFill>
                  <a:latin typeface="HG丸ｺﾞｼｯｸM-PRO"/>
                  <a:ea typeface="HG丸ｺﾞｼｯｸM-PRO"/>
                </a:rPr>
                <a:t>介護</a:t>
              </a:r>
              <a:r>
                <a:rPr lang="ja-JP" altLang="en-US" sz="1800" b="0" i="0" u="none" strike="noStrike" baseline="0" dirty="0">
                  <a:solidFill>
                    <a:srgbClr val="000000"/>
                  </a:solidFill>
                  <a:latin typeface="HG丸ｺﾞｼｯｸM-PRO"/>
                  <a:ea typeface="HG丸ｺﾞｼｯｸM-PRO"/>
                </a:rPr>
                <a:t>予防ケアマネジメント</a:t>
              </a:r>
              <a:endParaRPr lang="ja-JP" altLang="en-US" sz="1800" b="0" i="0" u="none" strike="noStrike" baseline="0" dirty="0">
                <a:solidFill>
                  <a:srgbClr val="000000"/>
                </a:solidFill>
                <a:latin typeface="Times New Roman"/>
                <a:cs typeface="Times New Roman"/>
              </a:endParaRPr>
            </a:p>
            <a:p>
              <a:pPr algn="l" rtl="0">
                <a:defRPr sz="1000"/>
              </a:pPr>
              <a:endParaRPr lang="ja-JP" altLang="en-US" sz="1800" b="0" i="0" u="none" strike="noStrike" baseline="0" dirty="0">
                <a:solidFill>
                  <a:srgbClr val="000000"/>
                </a:solidFill>
                <a:latin typeface="Times New Roman"/>
                <a:cs typeface="Times New Roman"/>
              </a:endParaRPr>
            </a:p>
          </p:txBody>
        </p:sp>
        <p:sp>
          <p:nvSpPr>
            <p:cNvPr id="1152" name="Rectangle 14"/>
            <p:cNvSpPr>
              <a:spLocks noChangeArrowheads="1"/>
            </p:cNvSpPr>
            <p:nvPr/>
          </p:nvSpPr>
          <p:spPr>
            <a:xfrm>
              <a:off x="9443" y="1381"/>
              <a:ext cx="424" cy="2820"/>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ja-JP" altLang="en-US" sz="1800" b="0" i="0" u="none" strike="noStrike" baseline="0" dirty="0" smtClean="0">
                  <a:solidFill>
                    <a:srgbClr val="000000"/>
                  </a:solidFill>
                  <a:latin typeface="HG丸ｺﾞｼｯｸM-PRO"/>
                  <a:ea typeface="HG丸ｺﾞｼｯｸM-PRO"/>
                </a:rPr>
                <a:t>地</a:t>
              </a:r>
              <a:endParaRPr lang="en-US" altLang="ja-JP" sz="1800" b="0" i="0" u="none" strike="noStrike" baseline="0" dirty="0" smtClean="0">
                <a:solidFill>
                  <a:srgbClr val="000000"/>
                </a:solidFill>
                <a:latin typeface="HG丸ｺﾞｼｯｸM-PRO"/>
                <a:ea typeface="HG丸ｺﾞｼｯｸM-PRO"/>
              </a:endParaRPr>
            </a:p>
            <a:p>
              <a:pPr algn="r" rtl="0">
                <a:defRPr sz="1000"/>
              </a:pPr>
              <a:endParaRPr lang="en-US" altLang="ja-JP" sz="1800" dirty="0" smtClean="0">
                <a:solidFill>
                  <a:srgbClr val="000000"/>
                </a:solidFill>
                <a:latin typeface="HG丸ｺﾞｼｯｸM-PRO"/>
                <a:ea typeface="HG丸ｺﾞｼｯｸM-PRO"/>
              </a:endParaRPr>
            </a:p>
            <a:p>
              <a:pPr algn="r" rtl="0">
                <a:defRPr sz="1000"/>
              </a:pPr>
              <a:r>
                <a:rPr lang="ja-JP" altLang="en-US" sz="1800" b="0" i="0" u="none" strike="noStrike" baseline="0" dirty="0" smtClean="0">
                  <a:solidFill>
                    <a:srgbClr val="000000"/>
                  </a:solidFill>
                  <a:latin typeface="HG丸ｺﾞｼｯｸM-PRO"/>
                  <a:ea typeface="HG丸ｺﾞｼｯｸM-PRO"/>
                </a:rPr>
                <a:t>域</a:t>
              </a:r>
              <a:endParaRPr lang="en-US" altLang="ja-JP" sz="1800" b="0" i="0" u="none" strike="noStrike" baseline="0" dirty="0" smtClean="0">
                <a:solidFill>
                  <a:srgbClr val="000000"/>
                </a:solidFill>
                <a:latin typeface="HG丸ｺﾞｼｯｸM-PRO"/>
                <a:ea typeface="HG丸ｺﾞｼｯｸM-PRO"/>
              </a:endParaRPr>
            </a:p>
            <a:p>
              <a:pPr algn="r" rtl="0">
                <a:defRPr sz="1000"/>
              </a:pPr>
              <a:endParaRPr lang="en-US" altLang="ja-JP" sz="1800" dirty="0" smtClean="0">
                <a:solidFill>
                  <a:srgbClr val="000000"/>
                </a:solidFill>
                <a:latin typeface="HG丸ｺﾞｼｯｸM-PRO"/>
                <a:ea typeface="HG丸ｺﾞｼｯｸM-PRO"/>
              </a:endParaRPr>
            </a:p>
            <a:p>
              <a:pPr algn="r" rtl="0">
                <a:defRPr sz="1000"/>
              </a:pPr>
              <a:r>
                <a:rPr lang="ja-JP" altLang="en-US" sz="1800" b="0" i="0" u="none" strike="noStrike" baseline="0" dirty="0" smtClean="0">
                  <a:solidFill>
                    <a:srgbClr val="000000"/>
                  </a:solidFill>
                  <a:latin typeface="HG丸ｺﾞｼｯｸM-PRO"/>
                  <a:ea typeface="HG丸ｺﾞｼｯｸM-PRO"/>
                </a:rPr>
                <a:t>支</a:t>
              </a:r>
              <a:endParaRPr lang="en-US" altLang="ja-JP" sz="1800" b="0" i="0" u="none" strike="noStrike" baseline="0" dirty="0" smtClean="0">
                <a:solidFill>
                  <a:srgbClr val="000000"/>
                </a:solidFill>
                <a:latin typeface="HG丸ｺﾞｼｯｸM-PRO"/>
                <a:ea typeface="HG丸ｺﾞｼｯｸM-PRO"/>
              </a:endParaRPr>
            </a:p>
            <a:p>
              <a:pPr algn="r" rtl="0">
                <a:defRPr sz="1000"/>
              </a:pPr>
              <a:endParaRPr lang="en-US" altLang="ja-JP" sz="1800" dirty="0" smtClean="0">
                <a:solidFill>
                  <a:srgbClr val="000000"/>
                </a:solidFill>
                <a:latin typeface="HG丸ｺﾞｼｯｸM-PRO"/>
                <a:ea typeface="HG丸ｺﾞｼｯｸM-PRO"/>
              </a:endParaRPr>
            </a:p>
            <a:p>
              <a:pPr algn="r" rtl="0">
                <a:defRPr sz="1000"/>
              </a:pPr>
              <a:r>
                <a:rPr lang="ja-JP" altLang="en-US" sz="1800" b="0" i="0" u="none" strike="noStrike" baseline="0" dirty="0" smtClean="0">
                  <a:solidFill>
                    <a:srgbClr val="000000"/>
                  </a:solidFill>
                  <a:latin typeface="HG丸ｺﾞｼｯｸM-PRO"/>
                  <a:ea typeface="HG丸ｺﾞｼｯｸM-PRO"/>
                </a:rPr>
                <a:t>援</a:t>
              </a:r>
              <a:endParaRPr lang="en-US" altLang="ja-JP" sz="1800" b="0" i="0" u="none" strike="noStrike" baseline="0" dirty="0" smtClean="0">
                <a:solidFill>
                  <a:srgbClr val="000000"/>
                </a:solidFill>
                <a:latin typeface="HG丸ｺﾞｼｯｸM-PRO"/>
                <a:ea typeface="HG丸ｺﾞｼｯｸM-PRO"/>
              </a:endParaRPr>
            </a:p>
            <a:p>
              <a:pPr algn="r" rtl="0">
                <a:defRPr sz="1000"/>
              </a:pPr>
              <a:endParaRPr lang="en-US" altLang="ja-JP" sz="1800" dirty="0" smtClean="0">
                <a:solidFill>
                  <a:srgbClr val="000000"/>
                </a:solidFill>
                <a:latin typeface="HG丸ｺﾞｼｯｸM-PRO"/>
                <a:ea typeface="HG丸ｺﾞｼｯｸM-PRO"/>
              </a:endParaRPr>
            </a:p>
            <a:p>
              <a:pPr algn="r" rtl="0">
                <a:defRPr sz="1000"/>
              </a:pPr>
              <a:r>
                <a:rPr lang="ja-JP" altLang="en-US" sz="1800" b="0" i="0" u="none" strike="noStrike" baseline="0" dirty="0" smtClean="0">
                  <a:solidFill>
                    <a:srgbClr val="000000"/>
                  </a:solidFill>
                  <a:latin typeface="HG丸ｺﾞｼｯｸM-PRO"/>
                  <a:ea typeface="HG丸ｺﾞｼｯｸM-PRO"/>
                </a:rPr>
                <a:t>事</a:t>
              </a:r>
              <a:endParaRPr lang="en-US" altLang="ja-JP" sz="1800" b="0" i="0" u="none" strike="noStrike" baseline="0" dirty="0" smtClean="0">
                <a:solidFill>
                  <a:srgbClr val="000000"/>
                </a:solidFill>
                <a:latin typeface="HG丸ｺﾞｼｯｸM-PRO"/>
                <a:ea typeface="HG丸ｺﾞｼｯｸM-PRO"/>
              </a:endParaRPr>
            </a:p>
            <a:p>
              <a:pPr algn="r" rtl="0">
                <a:defRPr sz="1000"/>
              </a:pPr>
              <a:endParaRPr lang="en-US" altLang="ja-JP" sz="1800" dirty="0" smtClean="0">
                <a:solidFill>
                  <a:srgbClr val="000000"/>
                </a:solidFill>
                <a:latin typeface="HG丸ｺﾞｼｯｸM-PRO"/>
                <a:ea typeface="HG丸ｺﾞｼｯｸM-PRO"/>
              </a:endParaRPr>
            </a:p>
            <a:p>
              <a:pPr algn="r" rtl="0">
                <a:defRPr sz="1000"/>
              </a:pPr>
              <a:r>
                <a:rPr lang="ja-JP" altLang="en-US" sz="1800" b="0" i="0" u="none" strike="noStrike" baseline="0" dirty="0" smtClean="0">
                  <a:solidFill>
                    <a:srgbClr val="000000"/>
                  </a:solidFill>
                  <a:latin typeface="HG丸ｺﾞｼｯｸM-PRO"/>
                  <a:ea typeface="HG丸ｺﾞｼｯｸM-PRO"/>
                </a:rPr>
                <a:t>業</a:t>
              </a:r>
              <a:endParaRPr lang="ja-JP" altLang="en-US" sz="1800" b="0" i="0" u="none" strike="noStrike" baseline="0" dirty="0">
                <a:solidFill>
                  <a:srgbClr val="000000"/>
                </a:solidFill>
                <a:latin typeface="Times New Roman"/>
                <a:cs typeface="Times New Roman"/>
              </a:endParaRPr>
            </a:p>
            <a:p>
              <a:pPr algn="r" rtl="0">
                <a:defRPr sz="1000"/>
              </a:pPr>
              <a:endParaRPr lang="ja-JP" altLang="en-US" sz="1050" b="0" i="0" u="none" strike="noStrike" baseline="0" dirty="0">
                <a:solidFill>
                  <a:srgbClr val="000000"/>
                </a:solidFill>
                <a:latin typeface="Times New Roman"/>
                <a:cs typeface="Times New Roman"/>
              </a:endParaRPr>
            </a:p>
          </p:txBody>
        </p:sp>
        <p:sp>
          <p:nvSpPr>
            <p:cNvPr id="1153" name="Rectangle 15"/>
            <p:cNvSpPr>
              <a:spLocks noChangeArrowheads="1"/>
            </p:cNvSpPr>
            <p:nvPr/>
          </p:nvSpPr>
          <p:spPr>
            <a:xfrm>
              <a:off x="6501" y="0"/>
              <a:ext cx="1810" cy="276"/>
            </a:xfrm>
            <a:prstGeom prst="rect">
              <a:avLst/>
            </a:prstGeom>
            <a:solidFill>
              <a:srgbClr val="FFFFFF"/>
            </a:solidFill>
            <a:ln w="9525">
              <a:no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600" b="0" i="0" u="none" strike="noStrike" baseline="0" dirty="0">
                  <a:solidFill>
                    <a:srgbClr val="000000"/>
                  </a:solidFill>
                  <a:latin typeface="ＭＳ 明朝"/>
                  <a:ea typeface="ＭＳ 明朝"/>
                </a:rPr>
                <a:t>【</a:t>
              </a:r>
              <a:r>
                <a:rPr lang="en-US" altLang="ja-JP" sz="1600" b="0" i="0" u="none" strike="noStrike" baseline="0" dirty="0">
                  <a:solidFill>
                    <a:srgbClr val="000000"/>
                  </a:solidFill>
                  <a:latin typeface="Century"/>
                </a:rPr>
                <a:t>H29.</a:t>
              </a:r>
              <a:r>
                <a:rPr lang="ja-JP" altLang="en-US" sz="1600" b="0" i="0" u="none" strike="noStrike" baseline="0" dirty="0">
                  <a:solidFill>
                    <a:srgbClr val="000000"/>
                  </a:solidFill>
                  <a:latin typeface="ＭＳ 明朝"/>
                  <a:ea typeface="ＭＳ 明朝"/>
                </a:rPr>
                <a:t>４～</a:t>
              </a:r>
              <a:r>
                <a:rPr lang="en-US" altLang="ja-JP" sz="1600" b="0" i="0" u="none" strike="noStrike" baseline="0" dirty="0">
                  <a:solidFill>
                    <a:srgbClr val="000000"/>
                  </a:solidFill>
                  <a:latin typeface="ＭＳ 明朝"/>
                  <a:ea typeface="ＭＳ 明朝"/>
                </a:rPr>
                <a:t>】</a:t>
              </a:r>
              <a:endParaRPr lang="en-US" altLang="ja-JP" sz="1600" b="0" i="0" u="none" strike="noStrike" baseline="0" dirty="0">
                <a:solidFill>
                  <a:srgbClr val="000000"/>
                </a:solidFill>
                <a:latin typeface="Times New Roman"/>
                <a:cs typeface="Times New Roman"/>
              </a:endParaRPr>
            </a:p>
            <a:p>
              <a:pPr algn="l" rtl="0">
                <a:defRPr sz="1000"/>
              </a:pPr>
              <a:endParaRPr lang="en-US" altLang="ja-JP" sz="1050" b="0" i="0" u="none" strike="noStrike" baseline="0" dirty="0">
                <a:solidFill>
                  <a:srgbClr val="000000"/>
                </a:solidFill>
                <a:latin typeface="Times New Roman"/>
                <a:cs typeface="Times New Roman"/>
              </a:endParaRPr>
            </a:p>
          </p:txBody>
        </p:sp>
        <p:sp>
          <p:nvSpPr>
            <p:cNvPr id="1154" name="Rectangle 16"/>
            <p:cNvSpPr>
              <a:spLocks noChangeArrowheads="1"/>
            </p:cNvSpPr>
            <p:nvPr/>
          </p:nvSpPr>
          <p:spPr>
            <a:xfrm>
              <a:off x="5743" y="3703"/>
              <a:ext cx="3699" cy="480"/>
            </a:xfrm>
            <a:prstGeom prst="rect">
              <a:avLst/>
            </a:prstGeom>
            <a:solidFill>
              <a:srgbClr val="FFFFFF"/>
            </a:solidFill>
            <a:ln w="9525">
              <a:no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800" b="0" i="0" u="none" strike="noStrike" baseline="0" dirty="0">
                  <a:solidFill>
                    <a:srgbClr val="000000"/>
                  </a:solidFill>
                  <a:latin typeface="HG丸ｺﾞｼｯｸM-PRO"/>
                  <a:ea typeface="HG丸ｺﾞｼｯｸM-PRO"/>
                </a:rPr>
                <a:t>○一般介護予防</a:t>
              </a:r>
              <a:r>
                <a:rPr lang="ja-JP" altLang="en-US" sz="1800" b="0" i="0" u="none" strike="noStrike" baseline="0" dirty="0" smtClean="0">
                  <a:solidFill>
                    <a:srgbClr val="000000"/>
                  </a:solidFill>
                  <a:latin typeface="HG丸ｺﾞｼｯｸM-PRO"/>
                  <a:ea typeface="HG丸ｺﾞｼｯｸM-PRO"/>
                </a:rPr>
                <a:t>事業</a:t>
              </a:r>
              <a:endParaRPr lang="en-US" altLang="ja-JP" sz="1800" b="0" i="0" u="none" strike="noStrike" baseline="0" dirty="0" smtClean="0">
                <a:solidFill>
                  <a:srgbClr val="000000"/>
                </a:solidFill>
                <a:latin typeface="HG丸ｺﾞｼｯｸM-PRO"/>
                <a:ea typeface="HG丸ｺﾞｼｯｸM-PRO"/>
              </a:endParaRPr>
            </a:p>
            <a:p>
              <a:pPr algn="l" rtl="0">
                <a:defRPr sz="1000"/>
              </a:pPr>
              <a:r>
                <a:rPr lang="ja-JP" altLang="en-US" sz="1800" dirty="0" smtClean="0">
                  <a:solidFill>
                    <a:srgbClr val="000000"/>
                  </a:solidFill>
                  <a:latin typeface="HG丸ｺﾞｼｯｸM-PRO"/>
                  <a:ea typeface="HG丸ｺﾞｼｯｸM-PRO"/>
                </a:rPr>
                <a:t>  </a:t>
              </a:r>
              <a:r>
                <a:rPr lang="ja-JP" altLang="en-US" sz="1800" b="0" i="0" u="none" strike="noStrike" baseline="0" dirty="0" smtClean="0">
                  <a:solidFill>
                    <a:srgbClr val="000000"/>
                  </a:solidFill>
                  <a:latin typeface="HG丸ｺﾞｼｯｸM-PRO"/>
                  <a:ea typeface="HG丸ｺﾞｼｯｸM-PRO"/>
                </a:rPr>
                <a:t>（</a:t>
              </a:r>
              <a:r>
                <a:rPr lang="en-US" altLang="ja-JP" sz="1800" b="0" i="0" u="none" strike="noStrike" baseline="0" dirty="0">
                  <a:solidFill>
                    <a:srgbClr val="000000"/>
                  </a:solidFill>
                  <a:latin typeface="HG丸ｺﾞｼｯｸM-PRO"/>
                  <a:ea typeface="HG丸ｺﾞｼｯｸM-PRO"/>
                </a:rPr>
                <a:t>65</a:t>
              </a:r>
              <a:r>
                <a:rPr lang="ja-JP" altLang="en-US" sz="1800" b="0" i="0" u="none" strike="noStrike" baseline="0" dirty="0">
                  <a:solidFill>
                    <a:srgbClr val="000000"/>
                  </a:solidFill>
                  <a:latin typeface="HG丸ｺﾞｼｯｸM-PRO"/>
                  <a:ea typeface="HG丸ｺﾞｼｯｸM-PRO"/>
                </a:rPr>
                <a:t>歳以上）</a:t>
              </a:r>
              <a:endParaRPr lang="ja-JP" altLang="en-US" sz="1800" b="0" i="0" u="none" strike="noStrike" baseline="0" dirty="0">
                <a:solidFill>
                  <a:srgbClr val="000000"/>
                </a:solidFill>
                <a:latin typeface="Times New Roman"/>
                <a:cs typeface="Times New Roman"/>
              </a:endParaRPr>
            </a:p>
            <a:p>
              <a:pPr algn="l" rtl="0">
                <a:defRPr sz="1000"/>
              </a:pPr>
              <a:endParaRPr lang="ja-JP" altLang="en-US" sz="1800" b="0" i="0" u="none" strike="noStrike" baseline="0" dirty="0">
                <a:solidFill>
                  <a:srgbClr val="000000"/>
                </a:solidFill>
                <a:latin typeface="Times New Roman"/>
                <a:cs typeface="Times New Roman"/>
              </a:endParaRPr>
            </a:p>
          </p:txBody>
        </p:sp>
        <p:sp>
          <p:nvSpPr>
            <p:cNvPr id="1155" name="Rectangle 17"/>
            <p:cNvSpPr>
              <a:spLocks noChangeArrowheads="1"/>
            </p:cNvSpPr>
            <p:nvPr/>
          </p:nvSpPr>
          <p:spPr>
            <a:xfrm>
              <a:off x="532" y="3717"/>
              <a:ext cx="3992" cy="480"/>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800" b="0" i="0" u="none" strike="noStrike" baseline="0" dirty="0">
                  <a:solidFill>
                    <a:srgbClr val="000000"/>
                  </a:solidFill>
                  <a:latin typeface="HG丸ｺﾞｼｯｸM-PRO"/>
                  <a:ea typeface="HG丸ｺﾞｼｯｸM-PRO"/>
                </a:rPr>
                <a:t>○一次介護予防</a:t>
              </a:r>
              <a:r>
                <a:rPr lang="ja-JP" altLang="en-US" sz="1800" b="0" i="0" u="none" strike="noStrike" baseline="0" dirty="0" smtClean="0">
                  <a:solidFill>
                    <a:srgbClr val="000000"/>
                  </a:solidFill>
                  <a:latin typeface="HG丸ｺﾞｼｯｸM-PRO"/>
                  <a:ea typeface="HG丸ｺﾞｼｯｸM-PRO"/>
                </a:rPr>
                <a:t>事業</a:t>
              </a:r>
              <a:endParaRPr lang="en-US" altLang="ja-JP" sz="1800" b="0" i="0" u="none" strike="noStrike" baseline="0" dirty="0" smtClean="0">
                <a:solidFill>
                  <a:srgbClr val="000000"/>
                </a:solidFill>
                <a:latin typeface="HG丸ｺﾞｼｯｸM-PRO"/>
                <a:ea typeface="HG丸ｺﾞｼｯｸM-PRO"/>
              </a:endParaRPr>
            </a:p>
            <a:p>
              <a:pPr algn="l" rtl="0">
                <a:defRPr sz="1000"/>
              </a:pPr>
              <a:r>
                <a:rPr lang="ja-JP" altLang="en-US" sz="1800" b="0" i="0" u="none" strike="noStrike" baseline="0" dirty="0" smtClean="0">
                  <a:solidFill>
                    <a:srgbClr val="000000"/>
                  </a:solidFill>
                  <a:latin typeface="HG丸ｺﾞｼｯｸM-PRO"/>
                  <a:ea typeface="HG丸ｺﾞｼｯｸM-PRO"/>
                </a:rPr>
                <a:t>  （</a:t>
              </a:r>
              <a:r>
                <a:rPr lang="ja-JP" altLang="en-US" sz="1800" b="0" i="0" u="none" strike="noStrike" baseline="0" dirty="0">
                  <a:solidFill>
                    <a:srgbClr val="000000"/>
                  </a:solidFill>
                  <a:latin typeface="HG丸ｺﾞｼｯｸM-PRO"/>
                  <a:ea typeface="HG丸ｺﾞｼｯｸM-PRO"/>
                </a:rPr>
                <a:t>元気高齢者）</a:t>
              </a:r>
              <a:endParaRPr lang="ja-JP" altLang="en-US" sz="1800" b="0" i="0" u="none" strike="noStrike" baseline="0" dirty="0">
                <a:solidFill>
                  <a:srgbClr val="000000"/>
                </a:solidFill>
                <a:latin typeface="Times New Roman"/>
                <a:cs typeface="Times New Roman"/>
              </a:endParaRPr>
            </a:p>
            <a:p>
              <a:pPr algn="l" rtl="0">
                <a:defRPr sz="1000"/>
              </a:pPr>
              <a:endParaRPr lang="ja-JP" altLang="en-US" sz="1050" b="0" i="0" u="none" strike="noStrike" baseline="0" dirty="0">
                <a:solidFill>
                  <a:srgbClr val="000000"/>
                </a:solidFill>
                <a:latin typeface="Times New Roman"/>
                <a:cs typeface="Times New Roman"/>
              </a:endParaRPr>
            </a:p>
          </p:txBody>
        </p:sp>
        <p:cxnSp>
          <p:nvCxnSpPr>
            <p:cNvPr id="1156" name="AutoShape 18"/>
            <p:cNvCxnSpPr>
              <a:cxnSpLocks noChangeShapeType="1"/>
            </p:cNvCxnSpPr>
            <p:nvPr/>
          </p:nvCxnSpPr>
          <p:spPr>
            <a:xfrm flipV="1">
              <a:off x="4428" y="1160"/>
              <a:ext cx="1208" cy="1"/>
            </a:xfrm>
            <a:prstGeom prst="straightConnector1">
              <a:avLst/>
            </a:prstGeom>
            <a:noFill/>
            <a:ln w="9525">
              <a:solidFill>
                <a:srgbClr val="000000"/>
              </a:solidFill>
              <a:round/>
              <a:headEnd/>
              <a:tailEnd type="triangle" w="med" len="med"/>
            </a:ln>
          </p:spPr>
        </p:cxnSp>
        <p:sp>
          <p:nvSpPr>
            <p:cNvPr id="1157" name="Rectangle 19"/>
            <p:cNvSpPr>
              <a:spLocks noChangeArrowheads="1"/>
            </p:cNvSpPr>
            <p:nvPr/>
          </p:nvSpPr>
          <p:spPr>
            <a:xfrm>
              <a:off x="4752" y="1029"/>
              <a:ext cx="625" cy="348"/>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0" i="0" u="none" strike="noStrike" baseline="0" dirty="0">
                  <a:solidFill>
                    <a:srgbClr val="000000"/>
                  </a:solidFill>
                  <a:latin typeface="HG丸ｺﾞｼｯｸM-PRO"/>
                  <a:ea typeface="HG丸ｺﾞｼｯｸM-PRO"/>
                </a:rPr>
                <a:t>現行同様</a:t>
              </a:r>
              <a:endParaRPr lang="ja-JP" altLang="en-US" sz="1400" b="0" i="0" u="none" strike="noStrike" baseline="0" dirty="0">
                <a:solidFill>
                  <a:srgbClr val="000000"/>
                </a:solidFill>
                <a:latin typeface="Times New Roman"/>
                <a:cs typeface="Times New Roman"/>
              </a:endParaRPr>
            </a:p>
            <a:p>
              <a:pPr algn="l" rtl="0">
                <a:defRPr sz="1000"/>
              </a:pPr>
              <a:endParaRPr lang="ja-JP" altLang="en-US" sz="800" b="0" i="0" u="none" strike="noStrike" baseline="0" dirty="0">
                <a:solidFill>
                  <a:srgbClr val="000000"/>
                </a:solidFill>
                <a:latin typeface="Times New Roman"/>
                <a:cs typeface="Times New Roman"/>
              </a:endParaRPr>
            </a:p>
          </p:txBody>
        </p:sp>
        <p:cxnSp>
          <p:nvCxnSpPr>
            <p:cNvPr id="1158" name="AutoShape 22"/>
            <p:cNvCxnSpPr>
              <a:cxnSpLocks noChangeShapeType="1"/>
              <a:stCxn id="1141" idx="3"/>
              <a:endCxn id="1149" idx="1"/>
            </p:cNvCxnSpPr>
            <p:nvPr/>
          </p:nvCxnSpPr>
          <p:spPr>
            <a:xfrm>
              <a:off x="4524" y="611"/>
              <a:ext cx="1199" cy="22"/>
            </a:xfrm>
            <a:prstGeom prst="straightConnector1">
              <a:avLst/>
            </a:prstGeom>
            <a:noFill/>
            <a:ln w="9525">
              <a:solidFill>
                <a:srgbClr val="000000"/>
              </a:solidFill>
              <a:round/>
              <a:headEnd/>
              <a:tailEnd type="triangle" w="med" len="med"/>
            </a:ln>
          </p:spPr>
        </p:cxnSp>
        <p:sp>
          <p:nvSpPr>
            <p:cNvPr id="1159" name="Rectangle 23"/>
            <p:cNvSpPr>
              <a:spLocks noChangeArrowheads="1"/>
            </p:cNvSpPr>
            <p:nvPr/>
          </p:nvSpPr>
          <p:spPr>
            <a:xfrm>
              <a:off x="4752" y="453"/>
              <a:ext cx="625" cy="348"/>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0" i="0" u="none" strike="noStrike" baseline="0" dirty="0">
                  <a:solidFill>
                    <a:srgbClr val="000000"/>
                  </a:solidFill>
                  <a:latin typeface="HG丸ｺﾞｼｯｸM-PRO"/>
                  <a:ea typeface="HG丸ｺﾞｼｯｸM-PRO"/>
                </a:rPr>
                <a:t>現行同様</a:t>
              </a:r>
              <a:endParaRPr lang="ja-JP" altLang="en-US" sz="1400" b="0" i="0" u="none" strike="noStrike" baseline="0" dirty="0">
                <a:solidFill>
                  <a:srgbClr val="000000"/>
                </a:solidFill>
                <a:latin typeface="Times New Roman"/>
                <a:cs typeface="Times New Roman"/>
              </a:endParaRPr>
            </a:p>
            <a:p>
              <a:pPr algn="l" rtl="0">
                <a:defRPr sz="1000"/>
              </a:pPr>
              <a:endParaRPr lang="ja-JP" altLang="en-US" sz="1400" b="0" i="0" u="none" strike="noStrike" baseline="0" dirty="0">
                <a:solidFill>
                  <a:srgbClr val="000000"/>
                </a:solidFill>
                <a:latin typeface="Times New Roman"/>
                <a:cs typeface="Times New Roman"/>
              </a:endParaRPr>
            </a:p>
          </p:txBody>
        </p:sp>
        <p:sp>
          <p:nvSpPr>
            <p:cNvPr id="1160" name="Rectangle 24"/>
            <p:cNvSpPr>
              <a:spLocks noChangeArrowheads="1"/>
            </p:cNvSpPr>
            <p:nvPr/>
          </p:nvSpPr>
          <p:spPr>
            <a:xfrm>
              <a:off x="4857" y="1768"/>
              <a:ext cx="471" cy="1271"/>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altLang="ja-JP" sz="1600" b="0" i="0" u="none" strike="noStrike" baseline="0" dirty="0" smtClean="0">
                <a:solidFill>
                  <a:srgbClr val="000000"/>
                </a:solidFill>
                <a:latin typeface="HG丸ｺﾞｼｯｸM-PRO"/>
                <a:ea typeface="HG丸ｺﾞｼｯｸM-PRO"/>
              </a:endParaRPr>
            </a:p>
            <a:p>
              <a:pPr algn="l" rtl="0">
                <a:defRPr sz="1000"/>
              </a:pPr>
              <a:r>
                <a:rPr lang="ja-JP" altLang="en-US" sz="1600" b="0" i="0" u="none" strike="noStrike" baseline="0" dirty="0" smtClean="0">
                  <a:solidFill>
                    <a:srgbClr val="000000"/>
                  </a:solidFill>
                  <a:latin typeface="HG丸ｺﾞｼｯｸM-PRO"/>
                  <a:ea typeface="HG丸ｺﾞｼｯｸM-PRO"/>
                </a:rPr>
                <a:t>多</a:t>
              </a:r>
              <a:endParaRPr lang="en-US" altLang="ja-JP" sz="1600" b="0" i="0" u="none" strike="noStrike" baseline="0" dirty="0" smtClean="0">
                <a:solidFill>
                  <a:srgbClr val="000000"/>
                </a:solidFill>
                <a:latin typeface="HG丸ｺﾞｼｯｸM-PRO"/>
                <a:ea typeface="HG丸ｺﾞｼｯｸM-PRO"/>
              </a:endParaRPr>
            </a:p>
            <a:p>
              <a:pPr algn="l" rtl="0">
                <a:defRPr sz="1000"/>
              </a:pPr>
              <a:endParaRPr lang="en-US" altLang="ja-JP" sz="1600" dirty="0" smtClean="0">
                <a:solidFill>
                  <a:srgbClr val="000000"/>
                </a:solidFill>
                <a:latin typeface="HG丸ｺﾞｼｯｸM-PRO"/>
                <a:ea typeface="HG丸ｺﾞｼｯｸM-PRO"/>
              </a:endParaRPr>
            </a:p>
            <a:p>
              <a:pPr algn="l" rtl="0">
                <a:defRPr sz="1000"/>
              </a:pPr>
              <a:r>
                <a:rPr lang="ja-JP" altLang="en-US" sz="1600" b="0" i="0" u="none" strike="noStrike" baseline="0" dirty="0" smtClean="0">
                  <a:solidFill>
                    <a:srgbClr val="000000"/>
                  </a:solidFill>
                  <a:latin typeface="HG丸ｺﾞｼｯｸM-PRO"/>
                  <a:ea typeface="HG丸ｺﾞｼｯｸM-PRO"/>
                </a:rPr>
                <a:t>様</a:t>
              </a:r>
              <a:endParaRPr lang="en-US" altLang="ja-JP" sz="1600" b="0" i="0" u="none" strike="noStrike" baseline="0" dirty="0" smtClean="0">
                <a:solidFill>
                  <a:srgbClr val="000000"/>
                </a:solidFill>
                <a:latin typeface="HG丸ｺﾞｼｯｸM-PRO"/>
                <a:ea typeface="HG丸ｺﾞｼｯｸM-PRO"/>
              </a:endParaRPr>
            </a:p>
            <a:p>
              <a:pPr algn="l" rtl="0">
                <a:defRPr sz="1000"/>
              </a:pPr>
              <a:endParaRPr lang="en-US" altLang="ja-JP" sz="1600" dirty="0" smtClean="0">
                <a:solidFill>
                  <a:srgbClr val="000000"/>
                </a:solidFill>
                <a:latin typeface="HG丸ｺﾞｼｯｸM-PRO"/>
                <a:ea typeface="HG丸ｺﾞｼｯｸM-PRO"/>
              </a:endParaRPr>
            </a:p>
            <a:p>
              <a:pPr algn="l" rtl="0">
                <a:defRPr sz="1000"/>
              </a:pPr>
              <a:r>
                <a:rPr lang="ja-JP" altLang="en-US" sz="1600" b="0" i="0" u="none" strike="noStrike" baseline="0" dirty="0" smtClean="0">
                  <a:solidFill>
                    <a:srgbClr val="000000"/>
                  </a:solidFill>
                  <a:latin typeface="HG丸ｺﾞｼｯｸM-PRO"/>
                  <a:ea typeface="HG丸ｺﾞｼｯｸM-PRO"/>
                </a:rPr>
                <a:t>化</a:t>
              </a:r>
              <a:endParaRPr lang="ja-JP" altLang="en-US" sz="1600" b="0" i="0" u="none" strike="noStrike" baseline="0" dirty="0">
                <a:solidFill>
                  <a:srgbClr val="000000"/>
                </a:solidFill>
                <a:latin typeface="Times New Roman"/>
                <a:cs typeface="Times New Roman"/>
              </a:endParaRPr>
            </a:p>
            <a:p>
              <a:pPr algn="l" rtl="0">
                <a:defRPr sz="1000"/>
              </a:pPr>
              <a:endParaRPr lang="ja-JP" altLang="en-US" sz="800" b="0" i="0" u="none" strike="noStrike" baseline="0" dirty="0">
                <a:solidFill>
                  <a:srgbClr val="000000"/>
                </a:solidFill>
                <a:latin typeface="Times New Roman"/>
                <a:cs typeface="Times New Roman"/>
              </a:endParaRPr>
            </a:p>
          </p:txBody>
        </p:sp>
      </p:grpSp>
      <p:cxnSp>
        <p:nvCxnSpPr>
          <p:cNvPr id="1161" name="直線コネクタ 28"/>
          <p:cNvCxnSpPr/>
          <p:nvPr/>
        </p:nvCxnSpPr>
        <p:spPr>
          <a:xfrm>
            <a:off x="4406940" y="3068960"/>
            <a:ext cx="390043" cy="359930"/>
          </a:xfrm>
          <a:prstGeom prst="line">
            <a:avLst/>
          </a:prstGeom>
          <a:ln w="63500"/>
        </p:spPr>
        <p:style>
          <a:lnRef idx="1">
            <a:schemeClr val="dk1"/>
          </a:lnRef>
          <a:fillRef idx="0">
            <a:schemeClr val="dk1"/>
          </a:fillRef>
          <a:effectRef idx="0">
            <a:schemeClr val="dk1"/>
          </a:effectRef>
          <a:fontRef idx="minor">
            <a:schemeClr val="tx1"/>
          </a:fontRef>
        </p:style>
      </p:cxnSp>
      <p:cxnSp>
        <p:nvCxnSpPr>
          <p:cNvPr id="1162" name="直線コネクタ 35"/>
          <p:cNvCxnSpPr/>
          <p:nvPr/>
        </p:nvCxnSpPr>
        <p:spPr>
          <a:xfrm flipV="1">
            <a:off x="4406940" y="3501008"/>
            <a:ext cx="390043" cy="432048"/>
          </a:xfrm>
          <a:prstGeom prst="line">
            <a:avLst/>
          </a:prstGeom>
          <a:ln w="6350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5"/>
          <p:cNvSpPr>
            <a:spLocks noChangeArrowheads="1"/>
          </p:cNvSpPr>
          <p:nvPr/>
        </p:nvSpPr>
        <p:spPr bwMode="auto">
          <a:xfrm>
            <a:off x="5529064" y="4653136"/>
            <a:ext cx="497884" cy="1498370"/>
          </a:xfrm>
          <a:prstGeom prst="rect">
            <a:avLst/>
          </a:prstGeom>
          <a:solidFill>
            <a:srgbClr val="00FF00"/>
          </a:solidFill>
          <a:ln w="63500" cmpd="thinThick">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7" name="Rectangle 15"/>
          <p:cNvSpPr>
            <a:spLocks noChangeArrowheads="1"/>
          </p:cNvSpPr>
          <p:nvPr/>
        </p:nvSpPr>
        <p:spPr bwMode="auto">
          <a:xfrm>
            <a:off x="5529064" y="3212976"/>
            <a:ext cx="513796" cy="1386413"/>
          </a:xfrm>
          <a:prstGeom prst="rect">
            <a:avLst/>
          </a:prstGeom>
          <a:solidFill>
            <a:srgbClr val="00FF00"/>
          </a:solidFill>
          <a:ln w="47625"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6" name="Rectangle 16"/>
          <p:cNvSpPr>
            <a:spLocks noChangeArrowheads="1"/>
          </p:cNvSpPr>
          <p:nvPr/>
        </p:nvSpPr>
        <p:spPr bwMode="auto">
          <a:xfrm>
            <a:off x="5499426" y="3218712"/>
            <a:ext cx="586038" cy="1361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9" name="Rectangle 16"/>
          <p:cNvSpPr>
            <a:spLocks noChangeArrowheads="1"/>
          </p:cNvSpPr>
          <p:nvPr/>
        </p:nvSpPr>
        <p:spPr bwMode="auto">
          <a:xfrm>
            <a:off x="5529064" y="4725144"/>
            <a:ext cx="514028" cy="1500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square" lIns="92065" tIns="46034" rIns="92065" bIns="46034">
            <a:no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algn="r" defTabSz="760413" fontAlgn="base">
              <a:spcBef>
                <a:spcPct val="0"/>
              </a:spcBef>
              <a:spcAft>
                <a:spcPct val="0"/>
              </a:spcAft>
            </a:pPr>
            <a:r>
              <a:rPr lang="ja-JP" altLang="en-US" sz="1300" b="1" dirty="0" smtClean="0">
                <a:solidFill>
                  <a:srgbClr val="000000"/>
                </a:solidFill>
                <a:latin typeface="Times New Roman" pitchFamily="18" charset="0"/>
              </a:rPr>
              <a:t>ケアマネジメント</a:t>
            </a:r>
            <a:endParaRPr lang="ja-JP" altLang="en-US" sz="1300" b="1" dirty="0">
              <a:solidFill>
                <a:srgbClr val="000000"/>
              </a:solidFill>
              <a:latin typeface="Times New Roman" pitchFamily="18" charset="0"/>
            </a:endParaRPr>
          </a:p>
        </p:txBody>
      </p:sp>
      <p:sp>
        <p:nvSpPr>
          <p:cNvPr id="48147" name="Rectangle 19"/>
          <p:cNvSpPr>
            <a:spLocks noChangeArrowheads="1"/>
          </p:cNvSpPr>
          <p:nvPr/>
        </p:nvSpPr>
        <p:spPr bwMode="auto">
          <a:xfrm>
            <a:off x="4241128" y="3812785"/>
            <a:ext cx="879743" cy="577056"/>
          </a:xfrm>
          <a:prstGeom prst="rect">
            <a:avLst/>
          </a:prstGeom>
          <a:solidFill>
            <a:srgbClr val="00FF00"/>
          </a:solid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70" name="Line 45"/>
          <p:cNvSpPr>
            <a:spLocks noChangeShapeType="1"/>
          </p:cNvSpPr>
          <p:nvPr/>
        </p:nvSpPr>
        <p:spPr bwMode="auto">
          <a:xfrm>
            <a:off x="4029341" y="4107590"/>
            <a:ext cx="180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30" name="Rectangle 2"/>
          <p:cNvSpPr>
            <a:spLocks noChangeArrowheads="1"/>
          </p:cNvSpPr>
          <p:nvPr/>
        </p:nvSpPr>
        <p:spPr bwMode="auto">
          <a:xfrm>
            <a:off x="112122" y="2895741"/>
            <a:ext cx="462927" cy="1080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19166" y="2855918"/>
            <a:ext cx="444714" cy="1171575"/>
          </a:xfrm>
          <a:prstGeom prst="rect">
            <a:avLst/>
          </a:prstGeom>
          <a:noFill/>
          <a:ln w="47625" cmpd="thinThick">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2" name="Rectangle 4"/>
          <p:cNvSpPr>
            <a:spLocks noChangeArrowheads="1"/>
          </p:cNvSpPr>
          <p:nvPr/>
        </p:nvSpPr>
        <p:spPr bwMode="auto">
          <a:xfrm>
            <a:off x="799565" y="1844824"/>
            <a:ext cx="432149" cy="3744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市・地域包括支援センターの窓口に相談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837872" y="1700808"/>
            <a:ext cx="317654" cy="3888432"/>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4" name="Line 6"/>
          <p:cNvSpPr>
            <a:spLocks noChangeShapeType="1"/>
          </p:cNvSpPr>
          <p:nvPr/>
        </p:nvSpPr>
        <p:spPr bwMode="auto">
          <a:xfrm>
            <a:off x="589343" y="3441704"/>
            <a:ext cx="248563" cy="3"/>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6" name="Line 18"/>
          <p:cNvSpPr>
            <a:spLocks noChangeShapeType="1"/>
          </p:cNvSpPr>
          <p:nvPr/>
        </p:nvSpPr>
        <p:spPr bwMode="auto">
          <a:xfrm flipV="1">
            <a:off x="2159512" y="2264172"/>
            <a:ext cx="230541"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8" name="Rectangle 20"/>
          <p:cNvSpPr>
            <a:spLocks noChangeArrowheads="1"/>
          </p:cNvSpPr>
          <p:nvPr/>
        </p:nvSpPr>
        <p:spPr bwMode="auto">
          <a:xfrm>
            <a:off x="4232920" y="3861048"/>
            <a:ext cx="980402" cy="523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a:solidFill>
                  <a:srgbClr val="000000"/>
                </a:solidFill>
                <a:latin typeface="Times New Roman" pitchFamily="18" charset="0"/>
              </a:rPr>
              <a:t>要支援１</a:t>
            </a:r>
          </a:p>
          <a:p>
            <a:pPr defTabSz="760413" fontAlgn="base">
              <a:spcBef>
                <a:spcPct val="0"/>
              </a:spcBef>
              <a:spcAft>
                <a:spcPct val="0"/>
              </a:spcAft>
            </a:pPr>
            <a:r>
              <a:rPr lang="ja-JP" altLang="en-US" sz="14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4045984" y="3084716"/>
            <a:ext cx="185993" cy="462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a:solidFill>
                <a:srgbClr val="000000"/>
              </a:solidFill>
              <a:latin typeface="Times New Roman" pitchFamily="18" charset="0"/>
            </a:endParaRPr>
          </a:p>
        </p:txBody>
      </p:sp>
      <p:sp>
        <p:nvSpPr>
          <p:cNvPr id="48151" name="Line 23"/>
          <p:cNvSpPr>
            <a:spLocks noChangeShapeType="1"/>
          </p:cNvSpPr>
          <p:nvPr/>
        </p:nvSpPr>
        <p:spPr bwMode="auto">
          <a:xfrm flipH="1">
            <a:off x="4003219" y="1183779"/>
            <a:ext cx="0" cy="3960000"/>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52" name="Rectangle 24"/>
          <p:cNvSpPr>
            <a:spLocks noChangeArrowheads="1"/>
          </p:cNvSpPr>
          <p:nvPr/>
        </p:nvSpPr>
        <p:spPr bwMode="auto">
          <a:xfrm>
            <a:off x="6425875" y="559802"/>
            <a:ext cx="3024000" cy="847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a:solidFill>
                  <a:srgbClr val="000000"/>
                </a:solidFill>
                <a:latin typeface="Times New Roman" pitchFamily="18" charset="0"/>
              </a:rPr>
              <a:t>○</a:t>
            </a:r>
            <a:r>
              <a:rPr lang="ja-JP" altLang="en-US" sz="1200" b="1">
                <a:solidFill>
                  <a:srgbClr val="000000"/>
                </a:solidFill>
                <a:latin typeface="Times New Roman" pitchFamily="18" charset="0"/>
              </a:rPr>
              <a:t>施設サービス</a:t>
            </a:r>
          </a:p>
          <a:p>
            <a:pPr defTabSz="760413" fontAlgn="base">
              <a:spcBef>
                <a:spcPct val="0"/>
              </a:spcBef>
              <a:spcAft>
                <a:spcPct val="0"/>
              </a:spcAft>
            </a:pPr>
            <a:r>
              <a:rPr lang="ja-JP" altLang="en-US" sz="1200">
                <a:solidFill>
                  <a:srgbClr val="000000"/>
                </a:solidFill>
                <a:latin typeface="Times New Roman" pitchFamily="18" charset="0"/>
              </a:rPr>
              <a:t>　・特別養護老人ホーム</a:t>
            </a:r>
          </a:p>
          <a:p>
            <a:pPr defTabSz="760413" fontAlgn="base">
              <a:spcBef>
                <a:spcPct val="0"/>
              </a:spcBef>
              <a:spcAft>
                <a:spcPct val="0"/>
              </a:spcAft>
            </a:pPr>
            <a:r>
              <a:rPr lang="ja-JP" altLang="en-US" sz="1200">
                <a:solidFill>
                  <a:srgbClr val="000000"/>
                </a:solidFill>
                <a:latin typeface="Times New Roman" pitchFamily="18" charset="0"/>
              </a:rPr>
              <a:t>　・介護老人保健施設</a:t>
            </a:r>
          </a:p>
          <a:p>
            <a:pPr defTabSz="760413" fontAlgn="base">
              <a:spcBef>
                <a:spcPct val="0"/>
              </a:spcBef>
              <a:spcAft>
                <a:spcPct val="0"/>
              </a:spcAft>
            </a:pPr>
            <a:r>
              <a:rPr lang="ja-JP" altLang="en-US" sz="120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6425875" y="1482291"/>
            <a:ext cx="3024000" cy="157029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6425875" y="5699934"/>
            <a:ext cx="3024000" cy="1016297"/>
          </a:xfrm>
          <a:prstGeom prst="rect">
            <a:avLst/>
          </a:prstGeom>
          <a:solidFill>
            <a:srgbClr val="00FF00"/>
          </a:solidFill>
          <a:ln w="222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4232920" y="764704"/>
            <a:ext cx="911500" cy="9652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nvGrpSpPr>
          <p:cNvPr id="2" name="グループ化 3"/>
          <p:cNvGrpSpPr/>
          <p:nvPr/>
        </p:nvGrpSpPr>
        <p:grpSpPr>
          <a:xfrm>
            <a:off x="4251555" y="795176"/>
            <a:ext cx="827129" cy="872554"/>
            <a:chOff x="4391314" y="679578"/>
            <a:chExt cx="827129" cy="872554"/>
          </a:xfrm>
          <a:noFill/>
        </p:grpSpPr>
        <p:sp>
          <p:nvSpPr>
            <p:cNvPr id="48160" name="Rectangle 35"/>
            <p:cNvSpPr>
              <a:spLocks noChangeArrowheads="1"/>
            </p:cNvSpPr>
            <p:nvPr/>
          </p:nvSpPr>
          <p:spPr bwMode="auto">
            <a:xfrm>
              <a:off x="4391314" y="679578"/>
              <a:ext cx="801481" cy="293022"/>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27129" cy="339188"/>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627356" y="965543"/>
              <a:ext cx="432149" cy="294945"/>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6425875" y="3138178"/>
            <a:ext cx="3024000" cy="1385629"/>
          </a:xfrm>
          <a:prstGeom prst="rect">
            <a:avLst/>
          </a:prstGeom>
          <a:solidFill>
            <a:srgbClr val="00FF00"/>
          </a:solidFill>
          <a:ln w="25400" cmpd="sng">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6425875" y="4703499"/>
            <a:ext cx="3024000" cy="831631"/>
          </a:xfrm>
          <a:prstGeom prst="rect">
            <a:avLst/>
          </a:prstGeom>
          <a:solidFill>
            <a:srgbClr val="00FF00"/>
          </a:solidFill>
          <a:ln w="222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2027816" y="3429002"/>
            <a:ext cx="144000" cy="0"/>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7" name="Line 52"/>
          <p:cNvSpPr>
            <a:spLocks noChangeShapeType="1"/>
          </p:cNvSpPr>
          <p:nvPr/>
        </p:nvSpPr>
        <p:spPr bwMode="auto">
          <a:xfrm flipV="1">
            <a:off x="4029341" y="5141806"/>
            <a:ext cx="180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8" name="Line 53"/>
          <p:cNvSpPr>
            <a:spLocks noChangeShapeType="1"/>
          </p:cNvSpPr>
          <p:nvPr/>
        </p:nvSpPr>
        <p:spPr bwMode="auto">
          <a:xfrm>
            <a:off x="1155529" y="3437735"/>
            <a:ext cx="412949"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9" name="Line 54"/>
          <p:cNvSpPr>
            <a:spLocks noChangeShapeType="1"/>
          </p:cNvSpPr>
          <p:nvPr/>
        </p:nvSpPr>
        <p:spPr bwMode="auto">
          <a:xfrm flipV="1">
            <a:off x="1352600" y="6453336"/>
            <a:ext cx="5076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0" name="Line 55"/>
          <p:cNvSpPr>
            <a:spLocks noChangeShapeType="1"/>
          </p:cNvSpPr>
          <p:nvPr/>
        </p:nvSpPr>
        <p:spPr bwMode="auto">
          <a:xfrm flipV="1">
            <a:off x="3512278" y="5594684"/>
            <a:ext cx="1998185" cy="2852"/>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23609" name="Rectangle 59"/>
          <p:cNvSpPr>
            <a:spLocks noChangeArrowheads="1"/>
          </p:cNvSpPr>
          <p:nvPr/>
        </p:nvSpPr>
        <p:spPr bwMode="auto">
          <a:xfrm>
            <a:off x="9514874" y="3211888"/>
            <a:ext cx="289064"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3" name="グループ化 9"/>
          <p:cNvGrpSpPr/>
          <p:nvPr/>
        </p:nvGrpSpPr>
        <p:grpSpPr>
          <a:xfrm>
            <a:off x="9433433" y="925149"/>
            <a:ext cx="362103"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87105" name="タイトル 1"/>
          <p:cNvSpPr>
            <a:spLocks noGrp="1"/>
          </p:cNvSpPr>
          <p:nvPr>
            <p:ph type="title"/>
          </p:nvPr>
        </p:nvSpPr>
        <p:spPr>
          <a:xfrm>
            <a:off x="0" y="0"/>
            <a:ext cx="9906000" cy="504000"/>
          </a:xfrm>
          <a:extLst/>
        </p:spPr>
        <p:style>
          <a:lnRef idx="1">
            <a:schemeClr val="accent1"/>
          </a:lnRef>
          <a:fillRef idx="2">
            <a:schemeClr val="accent1"/>
          </a:fillRef>
          <a:effectRef idx="1">
            <a:schemeClr val="accent1"/>
          </a:effectRef>
          <a:fontRef idx="minor">
            <a:schemeClr val="dk1"/>
          </a:fontRef>
        </p:style>
        <p:txBody>
          <a:bodyPr rtlCol="0">
            <a:noAutofit/>
          </a:bodyPr>
          <a:lstStyle/>
          <a:p>
            <a:pPr algn="l" eaLnBrk="1" fontAlgn="auto" hangingPunct="1">
              <a:spcAft>
                <a:spcPts val="0"/>
              </a:spcAft>
              <a:defRPr/>
            </a:pPr>
            <a:r>
              <a:rPr lang="ja-JP" altLang="en-US" sz="2000" dirty="0" smtClean="0">
                <a:latin typeface="+mj-ea"/>
                <a:ea typeface="+mj-ea"/>
              </a:rPr>
              <a:t>新たな総合事業によるサービス利用の流れ</a:t>
            </a:r>
          </a:p>
        </p:txBody>
      </p:sp>
      <p:grpSp>
        <p:nvGrpSpPr>
          <p:cNvPr id="4" name="グループ化 5"/>
          <p:cNvGrpSpPr/>
          <p:nvPr/>
        </p:nvGrpSpPr>
        <p:grpSpPr>
          <a:xfrm>
            <a:off x="1551659" y="2643834"/>
            <a:ext cx="463130" cy="1787458"/>
            <a:chOff x="1493452" y="2967072"/>
            <a:chExt cx="429648" cy="1787458"/>
          </a:xfrm>
        </p:grpSpPr>
        <p:sp>
          <p:nvSpPr>
            <p:cNvPr id="73" name="Rectangle 16"/>
            <p:cNvSpPr>
              <a:spLocks noChangeArrowheads="1"/>
            </p:cNvSpPr>
            <p:nvPr/>
          </p:nvSpPr>
          <p:spPr bwMode="auto">
            <a:xfrm>
              <a:off x="1493452" y="2990314"/>
              <a:ext cx="429460" cy="1727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grpSp>
        <p:nvGrpSpPr>
          <p:cNvPr id="5" name="グループ化 6"/>
          <p:cNvGrpSpPr/>
          <p:nvPr/>
        </p:nvGrpSpPr>
        <p:grpSpPr>
          <a:xfrm>
            <a:off x="2323005" y="728366"/>
            <a:ext cx="1575519" cy="2507178"/>
            <a:chOff x="2127526" y="593901"/>
            <a:chExt cx="1454324" cy="2507178"/>
          </a:xfrm>
        </p:grpSpPr>
        <p:sp>
          <p:nvSpPr>
            <p:cNvPr id="48135" name="Rectangle 7"/>
            <p:cNvSpPr>
              <a:spLocks noChangeArrowheads="1"/>
            </p:cNvSpPr>
            <p:nvPr/>
          </p:nvSpPr>
          <p:spPr bwMode="auto">
            <a:xfrm>
              <a:off x="2620793" y="680624"/>
              <a:ext cx="398906" cy="1008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620793" y="1753917"/>
              <a:ext cx="398906" cy="1330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4" name="Rectangle 16"/>
            <p:cNvSpPr>
              <a:spLocks noChangeArrowheads="1"/>
            </p:cNvSpPr>
            <p:nvPr/>
          </p:nvSpPr>
          <p:spPr bwMode="auto">
            <a:xfrm>
              <a:off x="3154533" y="753997"/>
              <a:ext cx="427317" cy="2203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78" name="Rectangle 4"/>
            <p:cNvSpPr>
              <a:spLocks noChangeArrowheads="1"/>
            </p:cNvSpPr>
            <p:nvPr/>
          </p:nvSpPr>
          <p:spPr bwMode="auto">
            <a:xfrm>
              <a:off x="2127526" y="904628"/>
              <a:ext cx="398907" cy="1506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H="1" flipV="1">
            <a:off x="1328474" y="1382538"/>
            <a:ext cx="24126" cy="5070798"/>
          </a:xfrm>
          <a:prstGeom prst="line">
            <a:avLst/>
          </a:prstGeom>
          <a:noFill/>
          <a:ln w="38100" cmpd="sng">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1" name="Line 6"/>
          <p:cNvSpPr>
            <a:spLocks noChangeShapeType="1"/>
          </p:cNvSpPr>
          <p:nvPr/>
        </p:nvSpPr>
        <p:spPr bwMode="auto">
          <a:xfrm flipV="1">
            <a:off x="1328477" y="1382538"/>
            <a:ext cx="1061568"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99" name="Line 33"/>
          <p:cNvSpPr>
            <a:spLocks noChangeShapeType="1"/>
          </p:cNvSpPr>
          <p:nvPr/>
        </p:nvSpPr>
        <p:spPr bwMode="auto">
          <a:xfrm flipV="1">
            <a:off x="5303540" y="952670"/>
            <a:ext cx="1080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48157" name="Line 29"/>
          <p:cNvSpPr>
            <a:spLocks noChangeShapeType="1"/>
          </p:cNvSpPr>
          <p:nvPr/>
        </p:nvSpPr>
        <p:spPr bwMode="auto">
          <a:xfrm>
            <a:off x="5299715" y="2302428"/>
            <a:ext cx="216000" cy="941"/>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76" name="Line 12"/>
          <p:cNvSpPr>
            <a:spLocks noChangeShapeType="1"/>
          </p:cNvSpPr>
          <p:nvPr/>
        </p:nvSpPr>
        <p:spPr bwMode="auto">
          <a:xfrm flipH="1" flipV="1">
            <a:off x="5288732" y="941687"/>
            <a:ext cx="0" cy="1376493"/>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2" name="Line 22"/>
          <p:cNvSpPr>
            <a:spLocks noChangeShapeType="1"/>
          </p:cNvSpPr>
          <p:nvPr/>
        </p:nvSpPr>
        <p:spPr bwMode="auto">
          <a:xfrm flipV="1">
            <a:off x="5118277" y="1182291"/>
            <a:ext cx="144000" cy="0"/>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4" name="Line 12"/>
          <p:cNvSpPr>
            <a:spLocks noChangeShapeType="1"/>
          </p:cNvSpPr>
          <p:nvPr/>
        </p:nvSpPr>
        <p:spPr bwMode="auto">
          <a:xfrm flipV="1">
            <a:off x="5285434" y="4988947"/>
            <a:ext cx="0" cy="432000"/>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1" name="Line 22"/>
          <p:cNvSpPr>
            <a:spLocks noChangeShapeType="1"/>
          </p:cNvSpPr>
          <p:nvPr/>
        </p:nvSpPr>
        <p:spPr bwMode="auto">
          <a:xfrm flipV="1">
            <a:off x="3884708" y="1786015"/>
            <a:ext cx="108000" cy="0"/>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7" name="Line 29"/>
          <p:cNvSpPr>
            <a:spLocks noChangeShapeType="1"/>
          </p:cNvSpPr>
          <p:nvPr/>
        </p:nvSpPr>
        <p:spPr bwMode="auto">
          <a:xfrm>
            <a:off x="5831745" y="2294392"/>
            <a:ext cx="535539" cy="1878"/>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9" name="Line 29"/>
          <p:cNvSpPr>
            <a:spLocks noChangeShapeType="1"/>
          </p:cNvSpPr>
          <p:nvPr/>
        </p:nvSpPr>
        <p:spPr bwMode="auto">
          <a:xfrm>
            <a:off x="4015940" y="1184916"/>
            <a:ext cx="180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4" name="Rectangle 16"/>
          <p:cNvSpPr>
            <a:spLocks noChangeArrowheads="1"/>
          </p:cNvSpPr>
          <p:nvPr/>
        </p:nvSpPr>
        <p:spPr bwMode="auto">
          <a:xfrm>
            <a:off x="5487972" y="1572194"/>
            <a:ext cx="401372" cy="1568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518896" y="1512120"/>
            <a:ext cx="317736" cy="1568305"/>
          </a:xfrm>
          <a:prstGeom prst="rect">
            <a:avLst/>
          </a:prstGeom>
          <a:noFill/>
          <a:ln w="47625"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12" name="Line 12"/>
          <p:cNvSpPr>
            <a:spLocks noChangeShapeType="1"/>
          </p:cNvSpPr>
          <p:nvPr/>
        </p:nvSpPr>
        <p:spPr bwMode="auto">
          <a:xfrm flipH="1" flipV="1">
            <a:off x="6187983" y="3497834"/>
            <a:ext cx="2772" cy="1643972"/>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1" name="Line 29"/>
          <p:cNvSpPr>
            <a:spLocks noChangeShapeType="1"/>
          </p:cNvSpPr>
          <p:nvPr/>
        </p:nvSpPr>
        <p:spPr bwMode="auto">
          <a:xfrm>
            <a:off x="6187979" y="3497835"/>
            <a:ext cx="252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1" name="Line 29"/>
          <p:cNvSpPr>
            <a:spLocks noChangeShapeType="1"/>
          </p:cNvSpPr>
          <p:nvPr/>
        </p:nvSpPr>
        <p:spPr bwMode="auto">
          <a:xfrm>
            <a:off x="6190751" y="4989572"/>
            <a:ext cx="252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3" name="Line 22"/>
          <p:cNvSpPr>
            <a:spLocks noChangeShapeType="1"/>
          </p:cNvSpPr>
          <p:nvPr/>
        </p:nvSpPr>
        <p:spPr bwMode="auto">
          <a:xfrm flipV="1">
            <a:off x="6069727" y="3762227"/>
            <a:ext cx="106601" cy="0"/>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3" name="Rectangle 19"/>
          <p:cNvSpPr>
            <a:spLocks noChangeArrowheads="1"/>
          </p:cNvSpPr>
          <p:nvPr/>
        </p:nvSpPr>
        <p:spPr bwMode="auto">
          <a:xfrm>
            <a:off x="4243788" y="4824025"/>
            <a:ext cx="879743" cy="635689"/>
          </a:xfrm>
          <a:prstGeom prst="rect">
            <a:avLst/>
          </a:prstGeom>
          <a:solidFill>
            <a:srgbClr val="00FF00"/>
          </a:solid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26" name="Rectangle 20"/>
          <p:cNvSpPr>
            <a:spLocks noChangeArrowheads="1"/>
          </p:cNvSpPr>
          <p:nvPr/>
        </p:nvSpPr>
        <p:spPr bwMode="auto">
          <a:xfrm>
            <a:off x="4241098" y="4834806"/>
            <a:ext cx="910444" cy="308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488504" y="620688"/>
            <a:ext cx="1683580" cy="708520"/>
          </a:xfrm>
          <a:prstGeom prst="wedgeRectCallout">
            <a:avLst>
              <a:gd name="adj1" fmla="val 61351"/>
              <a:gd name="adj2" fmla="val 47217"/>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432720" y="5229200"/>
            <a:ext cx="1055568" cy="719137"/>
          </a:xfrm>
          <a:prstGeom prst="rect">
            <a:avLst/>
          </a:prstGeom>
          <a:solidFill>
            <a:srgbClr val="00FF00"/>
          </a:solid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38" name="Line 45"/>
          <p:cNvSpPr>
            <a:spLocks noChangeShapeType="1"/>
          </p:cNvSpPr>
          <p:nvPr/>
        </p:nvSpPr>
        <p:spPr bwMode="auto">
          <a:xfrm>
            <a:off x="2180339" y="5582695"/>
            <a:ext cx="260085"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1" name="Rectangle 20"/>
          <p:cNvSpPr>
            <a:spLocks noChangeArrowheads="1"/>
          </p:cNvSpPr>
          <p:nvPr/>
        </p:nvSpPr>
        <p:spPr bwMode="auto">
          <a:xfrm>
            <a:off x="2420069" y="5320767"/>
            <a:ext cx="1189595" cy="523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利用対象者</a:t>
            </a:r>
            <a:endParaRPr lang="ja-JP" altLang="en-US" sz="1400" b="1" dirty="0">
              <a:solidFill>
                <a:srgbClr val="000000"/>
              </a:solidFill>
              <a:latin typeface="Times New Roman" pitchFamily="18" charset="0"/>
            </a:endParaRPr>
          </a:p>
        </p:txBody>
      </p:sp>
      <p:grpSp>
        <p:nvGrpSpPr>
          <p:cNvPr id="6" name="グループ化 8"/>
          <p:cNvGrpSpPr/>
          <p:nvPr/>
        </p:nvGrpSpPr>
        <p:grpSpPr>
          <a:xfrm>
            <a:off x="5195164" y="5419055"/>
            <a:ext cx="100003"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5" name="Line 29"/>
          <p:cNvSpPr>
            <a:spLocks noChangeShapeType="1"/>
          </p:cNvSpPr>
          <p:nvPr/>
        </p:nvSpPr>
        <p:spPr bwMode="auto">
          <a:xfrm flipV="1">
            <a:off x="5283206" y="4969042"/>
            <a:ext cx="227257" cy="14991"/>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7" name="Line 22"/>
          <p:cNvSpPr>
            <a:spLocks noChangeShapeType="1"/>
          </p:cNvSpPr>
          <p:nvPr/>
        </p:nvSpPr>
        <p:spPr bwMode="auto">
          <a:xfrm flipV="1">
            <a:off x="5108736" y="5128516"/>
            <a:ext cx="180000" cy="0"/>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7" name="グループ化 147"/>
          <p:cNvGrpSpPr/>
          <p:nvPr/>
        </p:nvGrpSpPr>
        <p:grpSpPr>
          <a:xfrm>
            <a:off x="9468540" y="4765422"/>
            <a:ext cx="339439"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54" name="Rectangle 56"/>
          <p:cNvSpPr>
            <a:spLocks noChangeArrowheads="1"/>
          </p:cNvSpPr>
          <p:nvPr/>
        </p:nvSpPr>
        <p:spPr bwMode="auto">
          <a:xfrm>
            <a:off x="1648429" y="6531347"/>
            <a:ext cx="4240257" cy="246855"/>
          </a:xfrm>
          <a:prstGeom prst="wedgeRectCallout">
            <a:avLst>
              <a:gd name="adj1" fmla="val 62305"/>
              <a:gd name="adj2" fmla="val -49601"/>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2157248" y="2269750"/>
            <a:ext cx="4060" cy="4166676"/>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6" name="Line 45"/>
          <p:cNvSpPr>
            <a:spLocks noChangeShapeType="1"/>
          </p:cNvSpPr>
          <p:nvPr/>
        </p:nvSpPr>
        <p:spPr bwMode="auto">
          <a:xfrm>
            <a:off x="5283197" y="5730656"/>
            <a:ext cx="13197" cy="693896"/>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8" name="Line 12"/>
          <p:cNvSpPr>
            <a:spLocks noChangeShapeType="1"/>
          </p:cNvSpPr>
          <p:nvPr/>
        </p:nvSpPr>
        <p:spPr bwMode="auto">
          <a:xfrm flipV="1">
            <a:off x="5296646" y="3762226"/>
            <a:ext cx="6914" cy="1003336"/>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0" name="Line 29"/>
          <p:cNvSpPr>
            <a:spLocks noChangeShapeType="1"/>
          </p:cNvSpPr>
          <p:nvPr/>
        </p:nvSpPr>
        <p:spPr bwMode="auto">
          <a:xfrm flipV="1">
            <a:off x="5308271" y="3762872"/>
            <a:ext cx="190934" cy="13481"/>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2" name="Line 29"/>
          <p:cNvSpPr>
            <a:spLocks noChangeShapeType="1"/>
          </p:cNvSpPr>
          <p:nvPr/>
        </p:nvSpPr>
        <p:spPr bwMode="auto">
          <a:xfrm>
            <a:off x="5290486" y="4765562"/>
            <a:ext cx="216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3" name="Line 22"/>
          <p:cNvSpPr>
            <a:spLocks noChangeShapeType="1"/>
          </p:cNvSpPr>
          <p:nvPr/>
        </p:nvSpPr>
        <p:spPr bwMode="auto">
          <a:xfrm>
            <a:off x="5097016" y="4077072"/>
            <a:ext cx="186190" cy="1079"/>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1" name="Rectangle 56"/>
          <p:cNvSpPr>
            <a:spLocks noChangeArrowheads="1"/>
          </p:cNvSpPr>
          <p:nvPr/>
        </p:nvSpPr>
        <p:spPr bwMode="auto">
          <a:xfrm>
            <a:off x="4225691" y="5028016"/>
            <a:ext cx="969487" cy="400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latin typeface="+mn-ea"/>
              </a:rPr>
              <a:t>(</a:t>
            </a:r>
            <a:r>
              <a:rPr lang="ja-JP" altLang="en-US" sz="1000" dirty="0" smtClean="0">
                <a:latin typeface="+mn-ea"/>
              </a:rPr>
              <a:t>サービス</a:t>
            </a:r>
            <a:endParaRPr lang="en-US" altLang="ja-JP" sz="1000" dirty="0" smtClean="0">
              <a:latin typeface="+mn-ea"/>
            </a:endParaRPr>
          </a:p>
          <a:p>
            <a:pPr defTabSz="760413" fontAlgn="base">
              <a:spcBef>
                <a:spcPct val="0"/>
              </a:spcBef>
              <a:spcAft>
                <a:spcPct val="0"/>
              </a:spcAft>
            </a:pPr>
            <a:r>
              <a:rPr lang="ja-JP" altLang="en-US" sz="1000" dirty="0" smtClean="0">
                <a:solidFill>
                  <a:srgbClr val="000000"/>
                </a:solidFill>
                <a:latin typeface="+mn-ea"/>
              </a:rPr>
              <a:t>　事業対象者</a:t>
            </a:r>
            <a:r>
              <a:rPr lang="en-US" altLang="ja-JP" sz="1000" dirty="0" smtClean="0">
                <a:solidFill>
                  <a:srgbClr val="000000"/>
                </a:solidFill>
                <a:latin typeface="+mn-ea"/>
              </a:rPr>
              <a:t>)</a:t>
            </a:r>
          </a:p>
        </p:txBody>
      </p:sp>
      <p:sp>
        <p:nvSpPr>
          <p:cNvPr id="110" name="Rectangle 56"/>
          <p:cNvSpPr>
            <a:spLocks noChangeArrowheads="1"/>
          </p:cNvSpPr>
          <p:nvPr/>
        </p:nvSpPr>
        <p:spPr bwMode="auto">
          <a:xfrm>
            <a:off x="4119374" y="3530004"/>
            <a:ext cx="1240513" cy="246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予防給付を利用</a:t>
            </a:r>
            <a:endParaRPr lang="en-US" altLang="ja-JP" sz="1000" dirty="0" smtClean="0">
              <a:solidFill>
                <a:srgbClr val="000000"/>
              </a:solidFill>
              <a:latin typeface="Times New Roman" pitchFamily="18" charset="0"/>
            </a:endParaRPr>
          </a:p>
        </p:txBody>
      </p:sp>
      <p:sp>
        <p:nvSpPr>
          <p:cNvPr id="118" name="Line 12"/>
          <p:cNvSpPr>
            <a:spLocks noChangeShapeType="1"/>
          </p:cNvSpPr>
          <p:nvPr/>
        </p:nvSpPr>
        <p:spPr bwMode="auto">
          <a:xfrm flipV="1">
            <a:off x="5817096" y="6165304"/>
            <a:ext cx="0" cy="144016"/>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9" name="Line 29"/>
          <p:cNvSpPr>
            <a:spLocks noChangeShapeType="1"/>
          </p:cNvSpPr>
          <p:nvPr/>
        </p:nvSpPr>
        <p:spPr bwMode="auto">
          <a:xfrm>
            <a:off x="6046751" y="5297751"/>
            <a:ext cx="360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0" name="Line 29"/>
          <p:cNvSpPr>
            <a:spLocks noChangeShapeType="1"/>
          </p:cNvSpPr>
          <p:nvPr/>
        </p:nvSpPr>
        <p:spPr bwMode="auto">
          <a:xfrm flipV="1">
            <a:off x="5817095" y="6305796"/>
            <a:ext cx="618795" cy="3524"/>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9" name="Line 29"/>
          <p:cNvSpPr>
            <a:spLocks noChangeShapeType="1"/>
          </p:cNvSpPr>
          <p:nvPr/>
        </p:nvSpPr>
        <p:spPr bwMode="auto">
          <a:xfrm>
            <a:off x="6209936" y="6024813"/>
            <a:ext cx="216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8" name="グループ化 133"/>
          <p:cNvGrpSpPr/>
          <p:nvPr/>
        </p:nvGrpSpPr>
        <p:grpSpPr>
          <a:xfrm>
            <a:off x="6089419" y="5148048"/>
            <a:ext cx="100003"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3" name="Line 12"/>
          <p:cNvSpPr>
            <a:spLocks noChangeShapeType="1"/>
          </p:cNvSpPr>
          <p:nvPr/>
        </p:nvSpPr>
        <p:spPr bwMode="auto">
          <a:xfrm flipH="1" flipV="1">
            <a:off x="6198248" y="5447602"/>
            <a:ext cx="5467" cy="576000"/>
          </a:xfrm>
          <a:prstGeom prst="line">
            <a:avLst/>
          </a:prstGeom>
          <a:noFill/>
          <a:ln w="38100" cmpd="sng">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5" name="Rectangle 56"/>
          <p:cNvSpPr>
            <a:spLocks noChangeArrowheads="1"/>
          </p:cNvSpPr>
          <p:nvPr/>
        </p:nvSpPr>
        <p:spPr bwMode="auto">
          <a:xfrm>
            <a:off x="4160912" y="4509120"/>
            <a:ext cx="1240513" cy="246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661456" y="2264172"/>
            <a:ext cx="230541"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2" name="Line 18"/>
          <p:cNvSpPr>
            <a:spLocks noChangeShapeType="1"/>
          </p:cNvSpPr>
          <p:nvPr/>
        </p:nvSpPr>
        <p:spPr bwMode="auto">
          <a:xfrm flipV="1">
            <a:off x="3199695" y="2248905"/>
            <a:ext cx="216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4" name="Line 18"/>
          <p:cNvSpPr>
            <a:spLocks noChangeShapeType="1"/>
          </p:cNvSpPr>
          <p:nvPr/>
        </p:nvSpPr>
        <p:spPr bwMode="auto">
          <a:xfrm flipV="1">
            <a:off x="2699324" y="1400316"/>
            <a:ext cx="216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5" name="Line 18"/>
          <p:cNvSpPr>
            <a:spLocks noChangeShapeType="1"/>
          </p:cNvSpPr>
          <p:nvPr/>
        </p:nvSpPr>
        <p:spPr bwMode="auto">
          <a:xfrm flipV="1">
            <a:off x="3226567" y="1394333"/>
            <a:ext cx="180000" cy="0"/>
          </a:xfrm>
          <a:prstGeom prst="line">
            <a:avLst/>
          </a:prstGeom>
          <a:noFill/>
          <a:ln w="38100" cmpd="sng">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Tree>
    <p:extLst>
      <p:ext uri="{BB962C8B-B14F-4D97-AF65-F5344CB8AC3E}">
        <p14:creationId xmlns="" xmlns:p14="http://schemas.microsoft.com/office/powerpoint/2010/main" val="2492018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4736976" y="3201246"/>
            <a:ext cx="2520280" cy="3656754"/>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41" name="正方形/長方形 40"/>
          <p:cNvSpPr/>
          <p:nvPr/>
        </p:nvSpPr>
        <p:spPr>
          <a:xfrm>
            <a:off x="1856666" y="3201246"/>
            <a:ext cx="2808302" cy="3656753"/>
          </a:xfrm>
          <a:prstGeom prst="rect">
            <a:avLst/>
          </a:prstGeom>
          <a:solidFill>
            <a:schemeClr val="accent6">
              <a:lumMod val="60000"/>
              <a:lumOff val="40000"/>
            </a:schemeClr>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t"/>
          <a:lstStyle/>
          <a:p>
            <a:endParaRPr lang="ja-JP" altLang="en-US" sz="2400" dirty="0">
              <a:solidFill>
                <a:prstClr val="black"/>
              </a:solidFill>
            </a:endParaRPr>
          </a:p>
        </p:txBody>
      </p:sp>
      <p:sp>
        <p:nvSpPr>
          <p:cNvPr id="33" name="正方形/長方形 32"/>
          <p:cNvSpPr/>
          <p:nvPr/>
        </p:nvSpPr>
        <p:spPr>
          <a:xfrm>
            <a:off x="1978983" y="4262653"/>
            <a:ext cx="2613977" cy="83773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000" indent="-457200" algn="ctr"/>
            <a:endParaRPr lang="en-US" altLang="ja-JP" sz="1400" b="1" u="sng" dirty="0" smtClean="0">
              <a:solidFill>
                <a:prstClr val="black"/>
              </a:solidFill>
            </a:endParaRPr>
          </a:p>
          <a:p>
            <a:pPr marL="180000" indent="-457200" algn="ctr"/>
            <a:endParaRPr lang="en-US" altLang="ja-JP" sz="1400" b="1" u="sng" dirty="0" smtClean="0">
              <a:solidFill>
                <a:prstClr val="black"/>
              </a:solidFill>
            </a:endParaRPr>
          </a:p>
          <a:p>
            <a:pPr marL="180000" indent="-457200" algn="ctr"/>
            <a:r>
              <a:rPr lang="ja-JP" altLang="en-US" sz="1400" dirty="0" smtClean="0">
                <a:solidFill>
                  <a:prstClr val="black"/>
                </a:solidFill>
              </a:rPr>
              <a:t>訪問看護、福祉用具等</a:t>
            </a:r>
            <a:endParaRPr lang="en-US" altLang="ja-JP" sz="1400" dirty="0" smtClean="0">
              <a:solidFill>
                <a:prstClr val="black"/>
              </a:solidFill>
            </a:endParaRPr>
          </a:p>
          <a:p>
            <a:pPr marL="180000" indent="-457200"/>
            <a:r>
              <a:rPr lang="en-US" altLang="ja-JP" sz="1050" dirty="0">
                <a:solidFill>
                  <a:prstClr val="black"/>
                </a:solidFill>
                <a:latin typeface="ＭＳ Ｐ明朝" panose="02020600040205080304" pitchFamily="18" charset="-128"/>
                <a:ea typeface="ＭＳ Ｐ明朝" panose="02020600040205080304" pitchFamily="18" charset="-128"/>
              </a:rPr>
              <a:t>※</a:t>
            </a:r>
            <a:r>
              <a:rPr lang="ja-JP" altLang="en-US" sz="1050" dirty="0">
                <a:solidFill>
                  <a:prstClr val="black"/>
                </a:solidFill>
                <a:latin typeface="ＭＳ Ｐ明朝" panose="02020600040205080304" pitchFamily="18" charset="-128"/>
                <a:ea typeface="ＭＳ Ｐ明朝" panose="02020600040205080304" pitchFamily="18" charset="-128"/>
              </a:rPr>
              <a:t>全国一律の人員基準、運営</a:t>
            </a:r>
            <a:r>
              <a:rPr lang="ja-JP" altLang="en-US" sz="1050" dirty="0" smtClean="0">
                <a:solidFill>
                  <a:prstClr val="black"/>
                </a:solidFill>
                <a:latin typeface="ＭＳ Ｐ明朝" panose="02020600040205080304" pitchFamily="18" charset="-128"/>
                <a:ea typeface="ＭＳ Ｐ明朝" panose="02020600040205080304" pitchFamily="18" charset="-128"/>
              </a:rPr>
              <a:t>基準</a:t>
            </a:r>
            <a:endParaRPr lang="en-US" altLang="ja-JP" sz="1050" dirty="0">
              <a:solidFill>
                <a:prstClr val="black"/>
              </a:solidFill>
              <a:latin typeface="ＭＳ Ｐ明朝" panose="02020600040205080304" pitchFamily="18" charset="-128"/>
              <a:ea typeface="ＭＳ Ｐ明朝" panose="02020600040205080304" pitchFamily="18" charset="-128"/>
            </a:endParaRPr>
          </a:p>
          <a:p>
            <a:pPr marL="180000" indent="-457200" algn="ctr"/>
            <a:endParaRPr lang="en-US" altLang="ja-JP" sz="1400" b="1" u="sng" dirty="0" smtClean="0">
              <a:solidFill>
                <a:prstClr val="black"/>
              </a:solidFill>
            </a:endParaRPr>
          </a:p>
          <a:p>
            <a:pPr marL="180000" indent="-457200" algn="ctr"/>
            <a:endParaRPr lang="ja-JP" altLang="en-US" sz="1400" b="1" u="sng" dirty="0" smtClean="0">
              <a:solidFill>
                <a:prstClr val="black"/>
              </a:solidFill>
            </a:endParaRPr>
          </a:p>
        </p:txBody>
      </p:sp>
      <p:sp>
        <p:nvSpPr>
          <p:cNvPr id="67" name="角丸四角形 66"/>
          <p:cNvSpPr/>
          <p:nvPr/>
        </p:nvSpPr>
        <p:spPr>
          <a:xfrm>
            <a:off x="49031" y="4159019"/>
            <a:ext cx="1735618" cy="10185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smtClean="0">
                <a:solidFill>
                  <a:prstClr val="white"/>
                </a:solidFill>
              </a:rPr>
              <a:t>介護予防給付</a:t>
            </a:r>
            <a:endParaRPr lang="ja-JP" altLang="en-US" b="1" dirty="0">
              <a:solidFill>
                <a:prstClr val="white"/>
              </a:solidFill>
            </a:endParaRPr>
          </a:p>
        </p:txBody>
      </p:sp>
      <p:sp>
        <p:nvSpPr>
          <p:cNvPr id="24" name="角丸四角形 23"/>
          <p:cNvSpPr/>
          <p:nvPr/>
        </p:nvSpPr>
        <p:spPr>
          <a:xfrm>
            <a:off x="4880992" y="2996952"/>
            <a:ext cx="2232247" cy="504056"/>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1200" dirty="0">
                <a:solidFill>
                  <a:prstClr val="black"/>
                </a:solidFill>
              </a:rPr>
              <a:t>介護</a:t>
            </a:r>
            <a:r>
              <a:rPr lang="ja-JP" altLang="en-US" sz="1200" dirty="0" smtClean="0">
                <a:solidFill>
                  <a:prstClr val="black"/>
                </a:solidFill>
              </a:rPr>
              <a:t>予防・生活支援サービス</a:t>
            </a:r>
            <a:endParaRPr lang="en-US" altLang="ja-JP" sz="1200" dirty="0" smtClean="0">
              <a:solidFill>
                <a:prstClr val="black"/>
              </a:solidFill>
            </a:endParaRPr>
          </a:p>
          <a:p>
            <a:pPr algn="ctr"/>
            <a:r>
              <a:rPr lang="ja-JP" altLang="en-US" sz="1200" dirty="0" smtClean="0">
                <a:solidFill>
                  <a:prstClr val="black"/>
                </a:solidFill>
              </a:rPr>
              <a:t>事業対象者</a:t>
            </a:r>
            <a:endParaRPr lang="ja-JP" altLang="en-US" sz="1200" dirty="0">
              <a:solidFill>
                <a:prstClr val="black"/>
              </a:solidFill>
            </a:endParaRPr>
          </a:p>
        </p:txBody>
      </p:sp>
      <p:sp>
        <p:nvSpPr>
          <p:cNvPr id="23" name="角丸四角形 22"/>
          <p:cNvSpPr/>
          <p:nvPr/>
        </p:nvSpPr>
        <p:spPr>
          <a:xfrm>
            <a:off x="2204463" y="3087085"/>
            <a:ext cx="2100465" cy="311491"/>
          </a:xfrm>
          <a:prstGeom prst="roundRect">
            <a:avLst/>
          </a:prstGeom>
          <a:solidFill>
            <a:schemeClr val="accent6">
              <a:lumMod val="60000"/>
              <a:lumOff val="40000"/>
            </a:schemeClr>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wrap="square" rtlCol="0" anchor="ctr"/>
          <a:lstStyle/>
          <a:p>
            <a:pPr algn="ctr"/>
            <a:r>
              <a:rPr lang="ja-JP" altLang="en-US" dirty="0" smtClean="0">
                <a:solidFill>
                  <a:prstClr val="black"/>
                </a:solidFill>
              </a:rPr>
              <a:t>要　支　援　者</a:t>
            </a:r>
            <a:endParaRPr lang="ja-JP" altLang="en-US" dirty="0">
              <a:solidFill>
                <a:prstClr val="black"/>
              </a:solidFill>
            </a:endParaRPr>
          </a:p>
        </p:txBody>
      </p:sp>
      <p:sp>
        <p:nvSpPr>
          <p:cNvPr id="15" name="下矢印 14"/>
          <p:cNvSpPr/>
          <p:nvPr/>
        </p:nvSpPr>
        <p:spPr>
          <a:xfrm>
            <a:off x="3277079" y="3443508"/>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9" name="下矢印 38"/>
          <p:cNvSpPr/>
          <p:nvPr/>
        </p:nvSpPr>
        <p:spPr>
          <a:xfrm>
            <a:off x="5889104" y="3501008"/>
            <a:ext cx="328536" cy="156520"/>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角丸四角形 36"/>
          <p:cNvSpPr/>
          <p:nvPr/>
        </p:nvSpPr>
        <p:spPr>
          <a:xfrm>
            <a:off x="49038" y="5359520"/>
            <a:ext cx="1735619" cy="144876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smtClean="0">
                <a:solidFill>
                  <a:prstClr val="white"/>
                </a:solidFill>
              </a:rPr>
              <a:t>総 合 事 業</a:t>
            </a:r>
            <a:endParaRPr lang="ja-JP" altLang="en-US" b="1" dirty="0">
              <a:solidFill>
                <a:prstClr val="white"/>
              </a:solidFill>
            </a:endParaRPr>
          </a:p>
        </p:txBody>
      </p:sp>
      <p:sp>
        <p:nvSpPr>
          <p:cNvPr id="13" name="テキスト ボックス 12"/>
          <p:cNvSpPr txBox="1"/>
          <p:nvPr/>
        </p:nvSpPr>
        <p:spPr>
          <a:xfrm>
            <a:off x="3618350" y="2805222"/>
            <a:ext cx="1043377" cy="261610"/>
          </a:xfrm>
          <a:prstGeom prst="rect">
            <a:avLst/>
          </a:prstGeom>
          <a:noFill/>
        </p:spPr>
        <p:txBody>
          <a:bodyPr wrap="square" rtlCol="0">
            <a:spAutoFit/>
          </a:bodyPr>
          <a:lstStyle/>
          <a:p>
            <a:pPr marL="36000" indent="-457200"/>
            <a:r>
              <a:rPr lang="ja-JP" altLang="en-US" sz="1100" dirty="0" smtClean="0">
                <a:solidFill>
                  <a:prstClr val="black"/>
                </a:solidFill>
              </a:rPr>
              <a:t>要支援認定</a:t>
            </a:r>
            <a:endParaRPr lang="ja-JP" altLang="en-US" sz="1100" dirty="0">
              <a:solidFill>
                <a:prstClr val="black"/>
              </a:solidFill>
            </a:endParaRPr>
          </a:p>
        </p:txBody>
      </p:sp>
      <p:sp>
        <p:nvSpPr>
          <p:cNvPr id="28" name="正方形/長方形 27"/>
          <p:cNvSpPr/>
          <p:nvPr/>
        </p:nvSpPr>
        <p:spPr>
          <a:xfrm>
            <a:off x="1977634" y="6471710"/>
            <a:ext cx="7727894" cy="33657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u="sng" dirty="0" smtClean="0">
                <a:solidFill>
                  <a:prstClr val="black"/>
                </a:solidFill>
              </a:rPr>
              <a:t>一般介護予防事業</a:t>
            </a:r>
            <a:r>
              <a:rPr lang="ja-JP" altLang="en-US" sz="1300" dirty="0" smtClean="0">
                <a:solidFill>
                  <a:prstClr val="black"/>
                </a:solidFill>
              </a:rPr>
              <a:t>（要支援者等も参加できる住民運営の通いの場の充実等。）</a:t>
            </a:r>
            <a:r>
              <a:rPr lang="ja-JP" altLang="en-US" sz="1600" b="1" dirty="0" smtClean="0">
                <a:solidFill>
                  <a:prstClr val="black"/>
                </a:solidFill>
              </a:rPr>
              <a:t>全ての高齢者が対象</a:t>
            </a:r>
            <a:endParaRPr lang="en-US" altLang="ja-JP" sz="1300" dirty="0" smtClean="0">
              <a:solidFill>
                <a:prstClr val="black"/>
              </a:solidFill>
            </a:endParaRPr>
          </a:p>
        </p:txBody>
      </p:sp>
      <p:sp>
        <p:nvSpPr>
          <p:cNvPr id="45" name="下矢印 44"/>
          <p:cNvSpPr/>
          <p:nvPr/>
        </p:nvSpPr>
        <p:spPr>
          <a:xfrm>
            <a:off x="5889104" y="4005064"/>
            <a:ext cx="360040" cy="1354457"/>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加算記号 26"/>
          <p:cNvSpPr/>
          <p:nvPr/>
        </p:nvSpPr>
        <p:spPr>
          <a:xfrm>
            <a:off x="3277072" y="5072673"/>
            <a:ext cx="312034" cy="314398"/>
          </a:xfrm>
          <a:prstGeom prst="mathPlus">
            <a:avLst/>
          </a:prstGeom>
          <a:solidFill>
            <a:schemeClr val="accent2"/>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53641" y="593766"/>
            <a:ext cx="9767254" cy="432048"/>
          </a:xfrm>
          <a:prstGeom prst="rect">
            <a:avLst/>
          </a:prstGeom>
          <a:no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000" b="1" dirty="0" smtClean="0">
                <a:latin typeface="ＭＳ ゴシック" pitchFamily="49" charset="-128"/>
                <a:ea typeface="ＭＳ ゴシック" pitchFamily="49" charset="-128"/>
              </a:rPr>
              <a:t>従来の要支援者（要支援１・２）及び</a:t>
            </a:r>
            <a:r>
              <a:rPr lang="en-US" altLang="ja-JP" sz="2000" b="1" dirty="0" smtClean="0">
                <a:latin typeface="ＭＳ ゴシック" pitchFamily="49" charset="-128"/>
                <a:ea typeface="ＭＳ ゴシック" pitchFamily="49" charset="-128"/>
              </a:rPr>
              <a:t>2</a:t>
            </a:r>
            <a:r>
              <a:rPr lang="ja-JP" altLang="en-US" sz="2000" b="1" dirty="0" smtClean="0">
                <a:latin typeface="ＭＳ ゴシック" pitchFamily="49" charset="-128"/>
                <a:ea typeface="ＭＳ ゴシック" pitchFamily="49" charset="-128"/>
              </a:rPr>
              <a:t>次</a:t>
            </a:r>
            <a:r>
              <a:rPr lang="zh-TW" altLang="en-US" sz="2000" b="1" dirty="0" smtClean="0">
                <a:latin typeface="ＭＳ ゴシック" pitchFamily="49" charset="-128"/>
                <a:ea typeface="ＭＳ ゴシック" pitchFamily="49" charset="-128"/>
              </a:rPr>
              <a:t>介護予防事業対象者</a:t>
            </a:r>
            <a:r>
              <a:rPr lang="ja-JP" altLang="en-US" sz="2000" b="1" dirty="0" smtClean="0">
                <a:latin typeface="ＭＳ ゴシック" pitchFamily="49" charset="-128"/>
                <a:ea typeface="ＭＳ ゴシック" pitchFamily="49" charset="-128"/>
              </a:rPr>
              <a:t>の移行イメージ</a:t>
            </a:r>
          </a:p>
        </p:txBody>
      </p:sp>
      <p:sp>
        <p:nvSpPr>
          <p:cNvPr id="32" name="正方形/長方形 31"/>
          <p:cNvSpPr/>
          <p:nvPr/>
        </p:nvSpPr>
        <p:spPr>
          <a:xfrm>
            <a:off x="47359" y="1124744"/>
            <a:ext cx="9800569" cy="12713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1500"/>
              </a:lnSpc>
              <a:spcBef>
                <a:spcPts val="0"/>
              </a:spcBef>
            </a:pPr>
            <a:r>
              <a:rPr lang="ja-JP" altLang="en-US" sz="1200" dirty="0" smtClean="0">
                <a:solidFill>
                  <a:prstClr val="black"/>
                </a:solidFill>
              </a:rPr>
              <a:t>◎　</a:t>
            </a:r>
            <a:r>
              <a:rPr lang="ja-JP" altLang="en-US" sz="1200" spc="-100" dirty="0" smtClean="0">
                <a:solidFill>
                  <a:prstClr val="black"/>
                </a:solidFill>
              </a:rPr>
              <a:t>従来の要支援者（要支援１・２）は</a:t>
            </a:r>
            <a:endParaRPr lang="en-US" altLang="ja-JP" sz="1200" spc="-100" dirty="0" smtClean="0">
              <a:solidFill>
                <a:prstClr val="black"/>
              </a:solidFill>
            </a:endParaRPr>
          </a:p>
          <a:p>
            <a:pPr marL="177800" indent="-177800">
              <a:lnSpc>
                <a:spcPts val="1500"/>
              </a:lnSpc>
              <a:spcBef>
                <a:spcPts val="0"/>
              </a:spcBef>
            </a:pPr>
            <a:r>
              <a:rPr lang="ja-JP" altLang="en-US" sz="1200" spc="-100" dirty="0" smtClean="0">
                <a:solidFill>
                  <a:prstClr val="black"/>
                </a:solidFill>
              </a:rPr>
              <a:t>　 ○　訪問介護・通所介護以外のサービス（訪問看護、福祉用具等）は、引き続き介護予防給付によるサービス</a:t>
            </a:r>
            <a:r>
              <a:rPr lang="ja-JP" altLang="en-US" sz="1200" spc="-100" dirty="0">
                <a:solidFill>
                  <a:prstClr val="black"/>
                </a:solidFill>
              </a:rPr>
              <a:t>提供</a:t>
            </a:r>
            <a:r>
              <a:rPr lang="ja-JP" altLang="en-US" sz="1200" spc="-100" dirty="0" smtClean="0">
                <a:solidFill>
                  <a:prstClr val="black"/>
                </a:solidFill>
              </a:rPr>
              <a:t>を継続。</a:t>
            </a:r>
            <a:r>
              <a:rPr lang="ja-JP" altLang="en-US" sz="1200" dirty="0" smtClean="0">
                <a:solidFill>
                  <a:prstClr val="black"/>
                </a:solidFill>
              </a:rPr>
              <a:t>　　</a:t>
            </a:r>
            <a:endParaRPr lang="en-US" altLang="ja-JP" sz="1200" dirty="0" smtClean="0">
              <a:solidFill>
                <a:prstClr val="black"/>
              </a:solidFill>
              <a:latin typeface="ＭＳ Ｐゴシック"/>
            </a:endParaRPr>
          </a:p>
          <a:p>
            <a:pPr marL="177800" indent="-177800">
              <a:lnSpc>
                <a:spcPts val="1500"/>
              </a:lnSpc>
              <a:spcBef>
                <a:spcPts val="0"/>
              </a:spcBef>
            </a:pPr>
            <a:r>
              <a:rPr lang="ja-JP" altLang="en-US" sz="1200" dirty="0" smtClean="0">
                <a:solidFill>
                  <a:prstClr val="black"/>
                </a:solidFill>
                <a:latin typeface="ＭＳ Ｐゴシック"/>
              </a:rPr>
              <a:t>  </a:t>
            </a:r>
            <a:r>
              <a:rPr lang="ja-JP" altLang="en-US" sz="1200" dirty="0" smtClean="0">
                <a:solidFill>
                  <a:prstClr val="black"/>
                </a:solidFill>
              </a:rPr>
              <a:t>○　介護予防・生活支援サービス事業によるサービスのみ利用する場合は、要介護認定等を</a:t>
            </a:r>
            <a:r>
              <a:rPr lang="ja-JP" altLang="en-US" sz="1200" dirty="0">
                <a:solidFill>
                  <a:prstClr val="black"/>
                </a:solidFill>
              </a:rPr>
              <a:t>省略</a:t>
            </a:r>
            <a:r>
              <a:rPr lang="ja-JP" altLang="en-US" sz="1200" dirty="0" smtClean="0">
                <a:solidFill>
                  <a:prstClr val="black"/>
                </a:solidFill>
              </a:rPr>
              <a:t>して「介護</a:t>
            </a:r>
            <a:r>
              <a:rPr lang="ja-JP" altLang="en-US" sz="1200" dirty="0">
                <a:solidFill>
                  <a:prstClr val="black"/>
                </a:solidFill>
              </a:rPr>
              <a:t>予防・生活支援サービス事業</a:t>
            </a:r>
            <a:r>
              <a:rPr lang="ja-JP" altLang="en-US" sz="1200" dirty="0" smtClean="0">
                <a:solidFill>
                  <a:prstClr val="black"/>
                </a:solidFill>
              </a:rPr>
              <a:t>対象者」とし、</a:t>
            </a:r>
            <a:endParaRPr lang="en-US" altLang="ja-JP" sz="1200" dirty="0" smtClean="0">
              <a:solidFill>
                <a:prstClr val="black"/>
              </a:solidFill>
            </a:endParaRPr>
          </a:p>
          <a:p>
            <a:pPr marL="273050" indent="-273050">
              <a:lnSpc>
                <a:spcPts val="1500"/>
              </a:lnSpc>
              <a:spcBef>
                <a:spcPts val="0"/>
              </a:spcBef>
            </a:pPr>
            <a:r>
              <a:rPr lang="ja-JP" altLang="en-US" sz="1200" dirty="0" smtClean="0">
                <a:solidFill>
                  <a:prstClr val="black"/>
                </a:solidFill>
              </a:rPr>
              <a:t>        迅速なサービス利用を可能に（基本チェックリストで判断）。</a:t>
            </a:r>
            <a:endParaRPr lang="en-US" altLang="ja-JP" sz="1200" dirty="0" smtClean="0">
              <a:solidFill>
                <a:prstClr val="black"/>
              </a:solidFill>
            </a:endParaRPr>
          </a:p>
          <a:p>
            <a:pPr marL="177800" indent="-177800">
              <a:lnSpc>
                <a:spcPts val="1500"/>
              </a:lnSpc>
              <a:spcBef>
                <a:spcPts val="0"/>
              </a:spcBef>
            </a:pPr>
            <a:r>
              <a:rPr lang="ja-JP" altLang="en-US" sz="1200" dirty="0" smtClean="0">
                <a:solidFill>
                  <a:prstClr val="black"/>
                </a:solidFill>
              </a:rPr>
              <a:t>◎　従来の</a:t>
            </a:r>
            <a:r>
              <a:rPr lang="en-US" altLang="ja-JP" sz="1200" dirty="0" smtClean="0">
                <a:solidFill>
                  <a:prstClr val="black"/>
                </a:solidFill>
              </a:rPr>
              <a:t>2</a:t>
            </a:r>
            <a:r>
              <a:rPr lang="ja-JP" altLang="en-US" sz="1200" dirty="0" smtClean="0">
                <a:solidFill>
                  <a:prstClr val="black"/>
                </a:solidFill>
              </a:rPr>
              <a:t>次予防事業対象者（現在通所型介護予防事業のみ）は、「介護予防・生活支援サービス事業対象者」とし必要なサービスを継続（介護予防ケアマネジメント・基本チェックリストで判断）。</a:t>
            </a:r>
            <a:endParaRPr lang="ja-JP" altLang="en-US" sz="1200" dirty="0">
              <a:solidFill>
                <a:prstClr val="black"/>
              </a:solidFill>
            </a:endParaRPr>
          </a:p>
        </p:txBody>
      </p:sp>
      <p:sp>
        <p:nvSpPr>
          <p:cNvPr id="35" name="正方形/長方形 34"/>
          <p:cNvSpPr/>
          <p:nvPr/>
        </p:nvSpPr>
        <p:spPr>
          <a:xfrm>
            <a:off x="1978983" y="5373209"/>
            <a:ext cx="6934458" cy="864233"/>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spc="-100" dirty="0" smtClean="0">
                <a:solidFill>
                  <a:prstClr val="black"/>
                </a:solidFill>
              </a:rPr>
              <a:t>介護予防・生活支援サービス事業</a:t>
            </a:r>
            <a:endParaRPr lang="en-US" altLang="ja-JP" sz="1400" b="1" u="sng" spc="-100" dirty="0" smtClean="0">
              <a:solidFill>
                <a:prstClr val="black"/>
              </a:solidFill>
            </a:endParaRPr>
          </a:p>
          <a:p>
            <a:r>
              <a:rPr lang="ja-JP" altLang="en-US" sz="1200" spc="-100" dirty="0" smtClean="0">
                <a:solidFill>
                  <a:prstClr val="black"/>
                </a:solidFill>
              </a:rPr>
              <a:t>①訪問型</a:t>
            </a:r>
            <a:r>
              <a:rPr lang="ja-JP" altLang="en-US" sz="1200" spc="-100" dirty="0">
                <a:solidFill>
                  <a:prstClr val="black"/>
                </a:solidFill>
              </a:rPr>
              <a:t>・通所型</a:t>
            </a:r>
            <a:r>
              <a:rPr lang="ja-JP" altLang="en-US" sz="1200" spc="-100" dirty="0" smtClean="0">
                <a:solidFill>
                  <a:prstClr val="black"/>
                </a:solidFill>
              </a:rPr>
              <a:t>サービス</a:t>
            </a:r>
            <a:endParaRPr lang="en-US" altLang="ja-JP" sz="1200" spc="-100" dirty="0" smtClean="0">
              <a:solidFill>
                <a:prstClr val="black"/>
              </a:solidFill>
            </a:endParaRPr>
          </a:p>
          <a:p>
            <a:pPr marL="177800" indent="-177800"/>
            <a:r>
              <a:rPr lang="ja-JP" altLang="en-US" sz="1200" spc="-100" dirty="0" smtClean="0">
                <a:solidFill>
                  <a:prstClr val="black"/>
                </a:solidFill>
              </a:rPr>
              <a:t>②</a:t>
            </a:r>
            <a:r>
              <a:rPr lang="ja-JP" altLang="en-US" sz="1200" spc="-100" dirty="0">
                <a:solidFill>
                  <a:prstClr val="black"/>
                </a:solidFill>
              </a:rPr>
              <a:t>その他</a:t>
            </a:r>
            <a:r>
              <a:rPr lang="ja-JP" altLang="en-US" sz="1200" spc="-100" dirty="0" smtClean="0">
                <a:solidFill>
                  <a:prstClr val="black"/>
                </a:solidFill>
              </a:rPr>
              <a:t>の生活支援サービス（栄養</a:t>
            </a:r>
            <a:r>
              <a:rPr lang="ja-JP" altLang="en-US" sz="1200" spc="-100" dirty="0">
                <a:solidFill>
                  <a:prstClr val="black"/>
                </a:solidFill>
              </a:rPr>
              <a:t>改善を目的とした配食、定期的な安否確認・緊急</a:t>
            </a:r>
            <a:r>
              <a:rPr lang="ja-JP" altLang="en-US" sz="1200" spc="-100" dirty="0" smtClean="0">
                <a:solidFill>
                  <a:prstClr val="black"/>
                </a:solidFill>
              </a:rPr>
              <a:t>時の対応</a:t>
            </a:r>
            <a:r>
              <a:rPr lang="ja-JP" altLang="en-US" sz="1200" spc="-100" dirty="0">
                <a:solidFill>
                  <a:prstClr val="black"/>
                </a:solidFill>
              </a:rPr>
              <a:t>　</a:t>
            </a:r>
            <a:r>
              <a:rPr lang="ja-JP" altLang="en-US" sz="1200" spc="-100" dirty="0" smtClean="0">
                <a:solidFill>
                  <a:prstClr val="black"/>
                </a:solidFill>
              </a:rPr>
              <a:t>等）</a:t>
            </a:r>
            <a:endParaRPr lang="en-US" altLang="ja-JP" sz="1200" spc="-100" dirty="0" smtClean="0">
              <a:solidFill>
                <a:prstClr val="black"/>
              </a:solidFill>
            </a:endParaRPr>
          </a:p>
          <a:p>
            <a:pPr marL="177800" indent="-177800">
              <a:spcBef>
                <a:spcPts val="300"/>
              </a:spcBef>
            </a:pPr>
            <a:r>
              <a:rPr lang="ja-JP" altLang="en-US" sz="1200" spc="-100" dirty="0" smtClean="0">
                <a:solidFill>
                  <a:prstClr val="black"/>
                </a:solidFill>
              </a:rPr>
              <a:t>　</a:t>
            </a:r>
            <a:r>
              <a:rPr lang="en-US" altLang="ja-JP" sz="1050" spc="-100" dirty="0" smtClean="0">
                <a:solidFill>
                  <a:prstClr val="black"/>
                </a:solidFill>
                <a:latin typeface="ＭＳ Ｐ明朝" panose="02020600040205080304" pitchFamily="18" charset="-128"/>
                <a:ea typeface="ＭＳ Ｐ明朝" panose="02020600040205080304" pitchFamily="18" charset="-128"/>
              </a:rPr>
              <a:t>※</a:t>
            </a:r>
            <a:r>
              <a:rPr lang="ja-JP" altLang="en-US" sz="1050" spc="-100" dirty="0" smtClean="0">
                <a:solidFill>
                  <a:prstClr val="black"/>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1050" spc="-100" dirty="0" smtClean="0">
              <a:solidFill>
                <a:prstClr val="black"/>
              </a:solidFill>
              <a:latin typeface="ＭＳ Ｐ明朝" panose="02020600040205080304" pitchFamily="18" charset="-128"/>
              <a:ea typeface="ＭＳ Ｐ明朝" panose="02020600040205080304" pitchFamily="18" charset="-128"/>
            </a:endParaRPr>
          </a:p>
        </p:txBody>
      </p:sp>
      <p:sp>
        <p:nvSpPr>
          <p:cNvPr id="36" name="下矢印 35"/>
          <p:cNvSpPr/>
          <p:nvPr/>
        </p:nvSpPr>
        <p:spPr>
          <a:xfrm>
            <a:off x="3277079" y="4046629"/>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8" name="角丸四角形 37"/>
          <p:cNvSpPr/>
          <p:nvPr/>
        </p:nvSpPr>
        <p:spPr>
          <a:xfrm>
            <a:off x="2095931" y="2513944"/>
            <a:ext cx="4873293" cy="311491"/>
          </a:xfrm>
          <a:prstGeom prst="roundRect">
            <a:avLst/>
          </a:prstGeom>
          <a:solidFill>
            <a:schemeClr val="accent3">
              <a:lumMod val="60000"/>
              <a:lumOff val="40000"/>
            </a:schemeClr>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solidFill>
                  <a:prstClr val="black"/>
                </a:solidFill>
              </a:rPr>
              <a:t>従　来　の　要　支　援　者</a:t>
            </a:r>
            <a:endParaRPr lang="ja-JP" altLang="en-US" dirty="0">
              <a:solidFill>
                <a:prstClr val="black"/>
              </a:solidFill>
            </a:endParaRPr>
          </a:p>
        </p:txBody>
      </p:sp>
      <p:sp>
        <p:nvSpPr>
          <p:cNvPr id="47" name="下矢印 46"/>
          <p:cNvSpPr/>
          <p:nvPr/>
        </p:nvSpPr>
        <p:spPr>
          <a:xfrm>
            <a:off x="3277080" y="2857221"/>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48" name="下矢印 47"/>
          <p:cNvSpPr/>
          <p:nvPr/>
        </p:nvSpPr>
        <p:spPr>
          <a:xfrm>
            <a:off x="5889104" y="2852936"/>
            <a:ext cx="328536" cy="144016"/>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正方形/長方形 45"/>
          <p:cNvSpPr/>
          <p:nvPr/>
        </p:nvSpPr>
        <p:spPr>
          <a:xfrm rot="5400000">
            <a:off x="-69894" y="6570394"/>
            <a:ext cx="459432" cy="369332"/>
          </a:xfrm>
          <a:prstGeom prst="rect">
            <a:avLst/>
          </a:prstGeom>
          <a:no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11</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29" name="加算記号 28"/>
          <p:cNvSpPr/>
          <p:nvPr/>
        </p:nvSpPr>
        <p:spPr>
          <a:xfrm>
            <a:off x="5770419" y="6204248"/>
            <a:ext cx="312034" cy="314398"/>
          </a:xfrm>
          <a:prstGeom prst="mathPlus">
            <a:avLst/>
          </a:prstGeom>
          <a:solidFill>
            <a:schemeClr val="accent2"/>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下矢印 42"/>
          <p:cNvSpPr/>
          <p:nvPr/>
        </p:nvSpPr>
        <p:spPr>
          <a:xfrm>
            <a:off x="8409384" y="3140968"/>
            <a:ext cx="328536" cy="516560"/>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角丸四角形 39"/>
          <p:cNvSpPr/>
          <p:nvPr/>
        </p:nvSpPr>
        <p:spPr bwMode="auto">
          <a:xfrm>
            <a:off x="7329264" y="2492896"/>
            <a:ext cx="2448272" cy="720080"/>
          </a:xfrm>
          <a:prstGeom prst="roundRect">
            <a:avLst/>
          </a:prstGeom>
          <a:solidFill>
            <a:srgbClr val="99FF33"/>
          </a:solidFill>
          <a:ln w="25400" cmpd="sng">
            <a:solidFill>
              <a:srgbClr val="002060"/>
            </a:solidFill>
            <a:prstDash val="solid"/>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rtlCol="0" anchor="ctr"/>
          <a:lstStyle/>
          <a:p>
            <a:pPr algn="dist"/>
            <a:r>
              <a:rPr lang="ja-JP" altLang="en-US" sz="1400" dirty="0" smtClean="0">
                <a:latin typeface="+mn-ea"/>
              </a:rPr>
              <a:t>従来の</a:t>
            </a:r>
            <a:r>
              <a:rPr lang="en-US" altLang="ja-JP" sz="1400" dirty="0" smtClean="0">
                <a:latin typeface="+mn-ea"/>
              </a:rPr>
              <a:t>2</a:t>
            </a:r>
            <a:r>
              <a:rPr lang="ja-JP" altLang="en-US" sz="1400" dirty="0" smtClean="0">
                <a:latin typeface="+mn-ea"/>
              </a:rPr>
              <a:t>次予防事業対象者</a:t>
            </a:r>
            <a:endParaRPr lang="en-US" altLang="ja-JP" sz="1400" dirty="0" smtClean="0">
              <a:latin typeface="+mn-ea"/>
            </a:endParaRPr>
          </a:p>
          <a:p>
            <a:pPr algn="ctr"/>
            <a:r>
              <a:rPr lang="en-US" altLang="ja-JP" sz="1400" dirty="0" smtClean="0">
                <a:solidFill>
                  <a:prstClr val="black"/>
                </a:solidFill>
              </a:rPr>
              <a:t>(</a:t>
            </a:r>
            <a:r>
              <a:rPr lang="ja-JP" altLang="en-US" sz="1400" dirty="0" smtClean="0">
                <a:solidFill>
                  <a:prstClr val="black"/>
                </a:solidFill>
              </a:rPr>
              <a:t>通所型介護予防事業</a:t>
            </a:r>
            <a:r>
              <a:rPr lang="en-US" altLang="ja-JP" sz="1400" dirty="0" smtClean="0">
                <a:solidFill>
                  <a:prstClr val="black"/>
                </a:solidFill>
              </a:rPr>
              <a:t>)</a:t>
            </a:r>
            <a:endParaRPr kumimoji="1" lang="ja-JP" altLang="en-US" sz="1400" dirty="0" smtClean="0">
              <a:solidFill>
                <a:prstClr val="black"/>
              </a:solidFill>
              <a:latin typeface="Arial" pitchFamily="34" charset="0"/>
            </a:endParaRPr>
          </a:p>
        </p:txBody>
      </p:sp>
      <p:sp>
        <p:nvSpPr>
          <p:cNvPr id="49" name="下矢印 48"/>
          <p:cNvSpPr/>
          <p:nvPr/>
        </p:nvSpPr>
        <p:spPr>
          <a:xfrm>
            <a:off x="8409384" y="3933056"/>
            <a:ext cx="360040" cy="1440160"/>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1977624" y="3659532"/>
            <a:ext cx="7727904" cy="36004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地域包括支援センター等が介護予防ケアマネジメントを実施（基本チェックリストで判断）</a:t>
            </a:r>
            <a:endParaRPr lang="ja-JP" altLang="en-US" sz="1400" dirty="0">
              <a:solidFill>
                <a:prstClr val="black"/>
              </a:solidFill>
            </a:endParaRPr>
          </a:p>
        </p:txBody>
      </p:sp>
    </p:spTree>
    <p:extLst>
      <p:ext uri="{BB962C8B-B14F-4D97-AF65-F5344CB8AC3E}">
        <p14:creationId xmlns="" xmlns:p14="http://schemas.microsoft.com/office/powerpoint/2010/main" val="2580799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20688"/>
            <a:ext cx="9906000" cy="431992"/>
          </a:xfrm>
        </p:spPr>
        <p:style>
          <a:lnRef idx="1">
            <a:schemeClr val="accent1"/>
          </a:lnRef>
          <a:fillRef idx="2">
            <a:schemeClr val="accent1"/>
          </a:fillRef>
          <a:effectRef idx="1">
            <a:schemeClr val="accent1"/>
          </a:effectRef>
          <a:fontRef idx="minor">
            <a:schemeClr val="dk1"/>
          </a:fontRef>
        </p:style>
        <p:txBody>
          <a:bodyPr>
            <a:noAutofit/>
          </a:bodyPr>
          <a:lstStyle/>
          <a:p>
            <a:r>
              <a:rPr kumimoji="1" lang="ja-JP" altLang="en-US" sz="2000" dirty="0" smtClean="0"/>
              <a:t>サービスの類型</a:t>
            </a:r>
            <a:endParaRPr kumimoji="1" lang="ja-JP" altLang="en-US" sz="2000" dirty="0"/>
          </a:p>
        </p:txBody>
      </p:sp>
      <p:sp>
        <p:nvSpPr>
          <p:cNvPr id="4" name="テキスト ボックス 3"/>
          <p:cNvSpPr txBox="1"/>
          <p:nvPr/>
        </p:nvSpPr>
        <p:spPr>
          <a:xfrm>
            <a:off x="0" y="1628800"/>
            <a:ext cx="2975384" cy="369332"/>
          </a:xfrm>
          <a:prstGeom prst="rect">
            <a:avLst/>
          </a:prstGeom>
          <a:noFill/>
        </p:spPr>
        <p:txBody>
          <a:bodyPr wrap="square" rtlCol="0">
            <a:spAutoFit/>
          </a:bodyPr>
          <a:lstStyle/>
          <a:p>
            <a:r>
              <a:rPr kumimoji="1" lang="ja-JP" altLang="en-US" b="1" dirty="0" smtClean="0"/>
              <a:t>訪問型サービス</a:t>
            </a:r>
            <a:endParaRPr kumimoji="1" lang="ja-JP" altLang="en-US" sz="1200" b="1" dirty="0">
              <a:latin typeface="+mn-ea"/>
            </a:endParaRPr>
          </a:p>
        </p:txBody>
      </p:sp>
      <p:sp>
        <p:nvSpPr>
          <p:cNvPr id="5" name="テキスト ボックス 4"/>
          <p:cNvSpPr txBox="1"/>
          <p:nvPr/>
        </p:nvSpPr>
        <p:spPr>
          <a:xfrm>
            <a:off x="3152800" y="1700808"/>
            <a:ext cx="5112568" cy="261610"/>
          </a:xfrm>
          <a:prstGeom prst="rect">
            <a:avLst/>
          </a:prstGeom>
          <a:noFill/>
        </p:spPr>
        <p:txBody>
          <a:bodyPr wrap="square" rtlCol="0">
            <a:spAutoFit/>
          </a:bodyPr>
          <a:lstStyle/>
          <a:p>
            <a:r>
              <a:rPr kumimoji="1" lang="en-US" altLang="ja-JP" sz="1100" dirty="0" smtClean="0"/>
              <a:t>※</a:t>
            </a:r>
            <a:r>
              <a:rPr kumimoji="1" lang="ja-JP" altLang="en-US" sz="1100" dirty="0" smtClean="0"/>
              <a:t>　市町村はこの例を踏まえて</a:t>
            </a:r>
            <a:r>
              <a:rPr lang="ja-JP" altLang="en-US" sz="1100" dirty="0"/>
              <a:t>、</a:t>
            </a:r>
            <a:r>
              <a:rPr lang="ja-JP" altLang="en-US" sz="1100" dirty="0" smtClean="0"/>
              <a:t>地域</a:t>
            </a:r>
            <a:r>
              <a:rPr lang="ja-JP" altLang="en-US" sz="1100" dirty="0"/>
              <a:t>の</a:t>
            </a:r>
            <a:r>
              <a:rPr lang="ja-JP" altLang="en-US" sz="1100" dirty="0" smtClean="0"/>
              <a:t>実情に応じた、サービス内容を検討する。</a:t>
            </a:r>
            <a:endParaRPr kumimoji="1" lang="ja-JP" altLang="en-US" sz="1100" dirty="0"/>
          </a:p>
        </p:txBody>
      </p:sp>
      <p:sp>
        <p:nvSpPr>
          <p:cNvPr id="6" name="テキスト ボックス 5"/>
          <p:cNvSpPr txBox="1"/>
          <p:nvPr/>
        </p:nvSpPr>
        <p:spPr>
          <a:xfrm>
            <a:off x="125586" y="1965644"/>
            <a:ext cx="9633520" cy="669414"/>
          </a:xfrm>
          <a:prstGeom prst="rect">
            <a:avLst/>
          </a:prstGeom>
          <a:noFill/>
          <a:ln>
            <a:solidFill>
              <a:schemeClr val="tx1"/>
            </a:solidFill>
          </a:ln>
        </p:spPr>
        <p:txBody>
          <a:bodyPr wrap="square" rtlCol="0" anchor="ctr">
            <a:spAutoFit/>
          </a:bodyPr>
          <a:lstStyle/>
          <a:p>
            <a:pPr marL="179388" indent="-179388">
              <a:lnSpc>
                <a:spcPts val="1500"/>
              </a:lnSpc>
            </a:pPr>
            <a:r>
              <a:rPr lang="ja-JP" altLang="en-US" sz="1200" dirty="0"/>
              <a:t>○　</a:t>
            </a:r>
            <a:r>
              <a:rPr lang="ja-JP" altLang="en-US" sz="1200" dirty="0" smtClean="0"/>
              <a:t>訪問型</a:t>
            </a:r>
            <a:r>
              <a:rPr lang="ja-JP" altLang="en-US" sz="1200" dirty="0"/>
              <a:t>サービスは、現行</a:t>
            </a:r>
            <a:r>
              <a:rPr lang="ja-JP" altLang="en-US" sz="1200" dirty="0" smtClean="0"/>
              <a:t>の訪問</a:t>
            </a:r>
            <a:r>
              <a:rPr lang="ja-JP" altLang="en-US" sz="1200" dirty="0"/>
              <a:t>介護に相当する</a:t>
            </a:r>
            <a:r>
              <a:rPr lang="ja-JP" altLang="en-US" sz="1200" dirty="0" smtClean="0"/>
              <a:t>ものと</a:t>
            </a:r>
            <a:r>
              <a:rPr lang="ja-JP" altLang="en-US" sz="1200" dirty="0"/>
              <a:t>、それ以外の多様なサービスからなる。</a:t>
            </a:r>
          </a:p>
          <a:p>
            <a:pPr marL="179388" indent="-179388">
              <a:lnSpc>
                <a:spcPts val="1500"/>
              </a:lnSpc>
            </a:pPr>
            <a:r>
              <a:rPr lang="ja-JP" altLang="en-US" sz="1200" dirty="0"/>
              <a:t>○　</a:t>
            </a:r>
            <a:r>
              <a:rPr lang="ja-JP" altLang="en-US" sz="1200" dirty="0" smtClean="0"/>
              <a:t>多様</a:t>
            </a:r>
            <a:r>
              <a:rPr lang="ja-JP" altLang="en-US" sz="1200" dirty="0"/>
              <a:t>なサービスについては</a:t>
            </a:r>
            <a:r>
              <a:rPr lang="ja-JP" altLang="en-US" sz="1200" dirty="0" smtClean="0"/>
              <a:t>、雇用労働者が行う緩和した基準によるサービスと、住民主体による支援、</a:t>
            </a:r>
            <a:r>
              <a:rPr lang="ja-JP" altLang="ja-JP" sz="1200" dirty="0"/>
              <a:t>保健・医療の専門</a:t>
            </a:r>
            <a:r>
              <a:rPr lang="ja-JP" altLang="ja-JP" sz="1200" dirty="0" smtClean="0"/>
              <a:t>職</a:t>
            </a:r>
            <a:r>
              <a:rPr lang="ja-JP" altLang="en-US" sz="1200" dirty="0" smtClean="0"/>
              <a:t>が短期集中で行うサービス、移動支援を想定。</a:t>
            </a:r>
            <a:endParaRPr lang="ja-JP" altLang="en-US" sz="1200" dirty="0"/>
          </a:p>
        </p:txBody>
      </p:sp>
      <p:graphicFrame>
        <p:nvGraphicFramePr>
          <p:cNvPr id="7" name="表 6"/>
          <p:cNvGraphicFramePr>
            <a:graphicFrameLocks noGrp="1"/>
          </p:cNvGraphicFramePr>
          <p:nvPr>
            <p:extLst>
              <p:ext uri="{D42A27DB-BD31-4B8C-83A1-F6EECF244321}">
                <p14:modId xmlns="" xmlns:p14="http://schemas.microsoft.com/office/powerpoint/2010/main" val="3294931675"/>
              </p:ext>
            </p:extLst>
          </p:nvPr>
        </p:nvGraphicFramePr>
        <p:xfrm>
          <a:off x="128461" y="2708920"/>
          <a:ext cx="9649075" cy="4013516"/>
        </p:xfrm>
        <a:graphic>
          <a:graphicData uri="http://schemas.openxmlformats.org/drawingml/2006/table">
            <a:tbl>
              <a:tblPr>
                <a:tableStyleId>{0505E3EF-67EA-436B-97B2-0124C06EBD24}</a:tableStyleId>
              </a:tblPr>
              <a:tblGrid>
                <a:gridCol w="790056"/>
                <a:gridCol w="2666331"/>
                <a:gridCol w="1649468"/>
                <a:gridCol w="1662900"/>
                <a:gridCol w="1512168"/>
                <a:gridCol w="1368152"/>
              </a:tblGrid>
              <a:tr h="230776">
                <a:tc>
                  <a:txBody>
                    <a:bodyPr/>
                    <a:lstStyle/>
                    <a:p>
                      <a:pPr algn="ctr" fontAlgn="ctr">
                        <a:lnSpc>
                          <a:spcPts val="1100"/>
                        </a:lnSpc>
                      </a:pPr>
                      <a:r>
                        <a:rPr lang="ja-JP" altLang="en-US" sz="1200" u="none" strike="noStrike" dirty="0">
                          <a:effectLst/>
                        </a:rPr>
                        <a:t>基準</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dirty="0">
                          <a:effectLst/>
                        </a:rPr>
                        <a:t>現行の訪問介護相当</a:t>
                      </a:r>
                      <a:endParaRPr lang="ja-JP" altLang="en-US" sz="1200" b="1" i="0" u="none" strike="noStrike" dirty="0">
                        <a:solidFill>
                          <a:srgbClr val="000000"/>
                        </a:solidFill>
                        <a:effectLst/>
                        <a:latin typeface="ＭＳ Ｐゴシック"/>
                      </a:endParaRPr>
                    </a:p>
                  </a:txBody>
                  <a:tcPr marL="36000" marR="36000" marT="36000" marB="36000" anchor="ctr"/>
                </a:tc>
                <a:tc gridSpan="4">
                  <a:txBody>
                    <a:bodyPr/>
                    <a:lstStyle/>
                    <a:p>
                      <a:pPr algn="ctr" fontAlgn="ctr">
                        <a:lnSpc>
                          <a:spcPts val="1100"/>
                        </a:lnSpc>
                      </a:pPr>
                      <a:r>
                        <a:rPr lang="ja-JP" altLang="en-US" sz="1200" u="none" strike="noStrike">
                          <a:effectLst/>
                        </a:rPr>
                        <a:t>多様なサービス</a:t>
                      </a:r>
                      <a:endParaRPr lang="ja-JP" altLang="en-US" sz="1200" b="1" i="0" u="none" strike="noStrike">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r>
              <a:tr h="401948">
                <a:tc>
                  <a:txBody>
                    <a:bodyPr/>
                    <a:lstStyle/>
                    <a:p>
                      <a:pPr algn="ctr" fontAlgn="ctr">
                        <a:lnSpc>
                          <a:spcPts val="1100"/>
                        </a:lnSpc>
                      </a:pPr>
                      <a:r>
                        <a:rPr lang="ja-JP" altLang="en-US" sz="1200" u="none" strike="noStrike" dirty="0" smtClean="0">
                          <a:effectLst/>
                        </a:rPr>
                        <a:t>サービス</a:t>
                      </a:r>
                      <a:endParaRPr lang="en-US" altLang="ja-JP" sz="1200" u="none" strike="noStrike" dirty="0" smtClean="0">
                        <a:effectLst/>
                      </a:endParaRPr>
                    </a:p>
                    <a:p>
                      <a:pPr algn="ctr" fontAlgn="ctr">
                        <a:lnSpc>
                          <a:spcPts val="1100"/>
                        </a:lnSpc>
                      </a:pPr>
                      <a:r>
                        <a:rPr lang="ja-JP" altLang="en-US" sz="1200" u="none" strike="noStrike" dirty="0" smtClean="0">
                          <a:effectLst/>
                        </a:rPr>
                        <a:t>種別</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dirty="0" smtClean="0">
                          <a:effectLst/>
                        </a:rPr>
                        <a:t>①訪問介護</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dirty="0" smtClean="0">
                          <a:effectLst/>
                        </a:rPr>
                        <a:t>②訪問型サービスＡ</a:t>
                      </a:r>
                      <a:r>
                        <a:rPr lang="en-US" altLang="ja-JP" sz="1200" u="none" strike="noStrike" dirty="0">
                          <a:effectLst/>
                        </a:rPr>
                        <a:t/>
                      </a:r>
                      <a:br>
                        <a:rPr lang="en-US" altLang="ja-JP" sz="1200" u="none" strike="noStrike" dirty="0">
                          <a:effectLst/>
                        </a:rPr>
                      </a:br>
                      <a:r>
                        <a:rPr lang="ja-JP" altLang="en-US" sz="1000" u="none" strike="noStrike" spc="-100" baseline="0" dirty="0">
                          <a:effectLst/>
                        </a:rPr>
                        <a:t>（緩和した基準によるサービス）</a:t>
                      </a:r>
                      <a:endParaRPr lang="ja-JP" altLang="en-US" sz="1000" b="1" i="0" u="none" strike="noStrike" spc="-100" baseline="0"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dirty="0" smtClean="0">
                          <a:effectLst/>
                        </a:rPr>
                        <a:t>③訪問型サービスＢ</a:t>
                      </a:r>
                      <a:r>
                        <a:rPr lang="en-US" altLang="ja-JP" sz="1200" u="none" strike="noStrike" dirty="0">
                          <a:effectLst/>
                        </a:rPr>
                        <a:t/>
                      </a:r>
                      <a:br>
                        <a:rPr lang="en-US" altLang="ja-JP" sz="1200" u="none" strike="noStrike" dirty="0">
                          <a:effectLst/>
                        </a:rPr>
                      </a:br>
                      <a:r>
                        <a:rPr lang="ja-JP" altLang="en-US" sz="1000" u="none" strike="noStrike" dirty="0">
                          <a:effectLst/>
                        </a:rPr>
                        <a:t>（住民主体による支援）</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spc="-50" baseline="0" dirty="0" smtClean="0">
                          <a:effectLst/>
                        </a:rPr>
                        <a:t>④訪問型</a:t>
                      </a:r>
                      <a:r>
                        <a:rPr lang="ja-JP" altLang="en-US" sz="1200" u="none" strike="noStrike" spc="-50" baseline="0" dirty="0">
                          <a:effectLst/>
                        </a:rPr>
                        <a:t>サービスＣ</a:t>
                      </a:r>
                      <a:r>
                        <a:rPr lang="ja-JP" altLang="en-US" sz="1200" u="none" strike="noStrike" dirty="0">
                          <a:effectLst/>
                        </a:rPr>
                        <a:t/>
                      </a:r>
                      <a:br>
                        <a:rPr lang="ja-JP" altLang="en-US" sz="1200" u="none" strike="noStrike" dirty="0">
                          <a:effectLst/>
                        </a:rPr>
                      </a:br>
                      <a:r>
                        <a:rPr lang="ja-JP" altLang="en-US" sz="1000" u="none" strike="noStrike" dirty="0">
                          <a:effectLst/>
                        </a:rPr>
                        <a:t>（短期集中予防サービス）</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spc="-150" baseline="0" dirty="0" smtClean="0">
                          <a:effectLst/>
                        </a:rPr>
                        <a:t>⑤訪問型</a:t>
                      </a:r>
                      <a:r>
                        <a:rPr lang="ja-JP" altLang="en-US" sz="1200" u="none" strike="noStrike" spc="-150" baseline="0" dirty="0">
                          <a:effectLst/>
                        </a:rPr>
                        <a:t>サービスＤ</a:t>
                      </a:r>
                      <a:r>
                        <a:rPr lang="ja-JP" altLang="en-US" sz="1200" u="none" strike="noStrike" dirty="0">
                          <a:effectLst/>
                        </a:rPr>
                        <a:t/>
                      </a:r>
                      <a:br>
                        <a:rPr lang="ja-JP" altLang="en-US" sz="1200" u="none" strike="noStrike" dirty="0">
                          <a:effectLst/>
                        </a:rPr>
                      </a:br>
                      <a:r>
                        <a:rPr lang="ja-JP" altLang="en-US" sz="1000" u="none" strike="noStrike" dirty="0">
                          <a:effectLst/>
                        </a:rPr>
                        <a:t>（移動支援）</a:t>
                      </a:r>
                      <a:endParaRPr lang="ja-JP" altLang="en-US" sz="1200" b="1" i="0" u="none" strike="noStrike" dirty="0">
                        <a:solidFill>
                          <a:srgbClr val="000000"/>
                        </a:solidFill>
                        <a:effectLst/>
                        <a:latin typeface="ＭＳ Ｐゴシック"/>
                      </a:endParaRPr>
                    </a:p>
                  </a:txBody>
                  <a:tcPr marL="36000" marR="36000" marT="36000" marB="36000" anchor="ctr"/>
                </a:tc>
              </a:tr>
              <a:tr h="401948">
                <a:tc>
                  <a:txBody>
                    <a:bodyPr/>
                    <a:lstStyle/>
                    <a:p>
                      <a:pPr algn="ctr" fontAlgn="ctr">
                        <a:lnSpc>
                          <a:spcPts val="1100"/>
                        </a:lnSpc>
                      </a:pPr>
                      <a:r>
                        <a:rPr lang="ja-JP" altLang="en-US" sz="1200" u="none" strike="noStrike" dirty="0" smtClean="0">
                          <a:effectLst/>
                        </a:rPr>
                        <a:t>サービス</a:t>
                      </a:r>
                      <a:endParaRPr lang="en-US" altLang="ja-JP" sz="1200" u="none" strike="noStrike" dirty="0" smtClean="0">
                        <a:effectLst/>
                      </a:endParaRPr>
                    </a:p>
                    <a:p>
                      <a:pPr algn="ctr" fontAlgn="ctr">
                        <a:lnSpc>
                          <a:spcPts val="1100"/>
                        </a:lnSpc>
                      </a:pPr>
                      <a:r>
                        <a:rPr lang="ja-JP" altLang="en-US" sz="1200" u="none" strike="noStrike" dirty="0" smtClean="0">
                          <a:effectLst/>
                        </a:rPr>
                        <a:t>内容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lnSpc>
                          <a:spcPts val="1100"/>
                        </a:lnSpc>
                      </a:pPr>
                      <a:r>
                        <a:rPr lang="ja-JP" altLang="en-US" sz="1200" u="none" strike="noStrike" dirty="0">
                          <a:effectLst/>
                        </a:rPr>
                        <a:t>訪問介護員による身体介護、生活援助</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lnSpc>
                          <a:spcPts val="1100"/>
                        </a:lnSpc>
                      </a:pPr>
                      <a:r>
                        <a:rPr lang="ja-JP" altLang="en-US" sz="1200" u="none" strike="noStrike" dirty="0">
                          <a:effectLst/>
                        </a:rPr>
                        <a:t>生活援助</a:t>
                      </a:r>
                      <a:r>
                        <a:rPr lang="ja-JP" altLang="en-US" sz="1200" u="none" strike="noStrike" dirty="0" smtClean="0">
                          <a:effectLst/>
                        </a:rPr>
                        <a:t>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lnSpc>
                          <a:spcPts val="1100"/>
                        </a:lnSpc>
                      </a:pPr>
                      <a:r>
                        <a:rPr lang="ja-JP" altLang="en-US" sz="1200" u="none" strike="noStrike" dirty="0" smtClean="0">
                          <a:effectLst/>
                        </a:rPr>
                        <a:t>住民</a:t>
                      </a:r>
                      <a:r>
                        <a:rPr lang="ja-JP" altLang="en-US" sz="1200" u="none" strike="noStrike" dirty="0">
                          <a:effectLst/>
                        </a:rPr>
                        <a:t>主体の自主活動として行う生活援助</a:t>
                      </a:r>
                      <a:r>
                        <a:rPr lang="ja-JP" altLang="en-US" sz="1200" u="none" strike="noStrike" dirty="0" smtClean="0">
                          <a:effectLst/>
                        </a:rPr>
                        <a:t>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lnSpc>
                          <a:spcPts val="1100"/>
                        </a:lnSpc>
                      </a:pPr>
                      <a:r>
                        <a:rPr lang="ja-JP" altLang="en-US" sz="1200" u="none" strike="noStrike" dirty="0" smtClean="0">
                          <a:effectLst/>
                        </a:rPr>
                        <a:t>保健師等による居宅での相談指導等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lnSpc>
                          <a:spcPts val="1100"/>
                        </a:lnSpc>
                      </a:pPr>
                      <a:r>
                        <a:rPr lang="ja-JP" altLang="en-US" sz="1200" u="none" strike="noStrike" dirty="0" smtClean="0">
                          <a:effectLst/>
                        </a:rPr>
                        <a:t>移送前後</a:t>
                      </a:r>
                      <a:r>
                        <a:rPr lang="ja-JP" altLang="en-US" sz="1200" u="none" strike="noStrike" dirty="0">
                          <a:effectLst/>
                        </a:rPr>
                        <a:t>の</a:t>
                      </a:r>
                      <a:r>
                        <a:rPr lang="ja-JP" altLang="en-US" sz="1200" u="none" strike="noStrike" dirty="0" smtClean="0">
                          <a:effectLst/>
                        </a:rPr>
                        <a:t>生活支援</a:t>
                      </a:r>
                      <a:endParaRPr lang="ja-JP" altLang="en-US" sz="1200" b="0" i="0" u="none" strike="noStrike" dirty="0">
                        <a:solidFill>
                          <a:srgbClr val="000000"/>
                        </a:solidFill>
                        <a:effectLst/>
                        <a:latin typeface="ＭＳ Ｐゴシック"/>
                      </a:endParaRPr>
                    </a:p>
                  </a:txBody>
                  <a:tcPr marL="36000" marR="36000" marT="36000" marB="36000" anchor="ctr"/>
                </a:tc>
              </a:tr>
              <a:tr h="1929812">
                <a:tc>
                  <a:txBody>
                    <a:bodyPr/>
                    <a:lstStyle/>
                    <a:p>
                      <a:pPr algn="l" fontAlgn="ctr">
                        <a:lnSpc>
                          <a:spcPts val="1100"/>
                        </a:lnSpc>
                      </a:pPr>
                      <a:r>
                        <a:rPr lang="ja-JP" altLang="en-US" sz="1200" u="none" strike="noStrike" dirty="0" smtClean="0">
                          <a:effectLst/>
                        </a:rPr>
                        <a:t>対象者と</a:t>
                      </a:r>
                      <a:r>
                        <a:rPr lang="ja-JP" altLang="en-US" sz="1200" u="none" strike="noStrike" dirty="0">
                          <a:effectLst/>
                        </a:rPr>
                        <a:t>サービス提供の考え方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lnSpc>
                          <a:spcPts val="1100"/>
                        </a:lnSpc>
                      </a:pPr>
                      <a:r>
                        <a:rPr lang="ja-JP" altLang="en-US" sz="1200" u="none" strike="noStrike" dirty="0">
                          <a:effectLst/>
                        </a:rPr>
                        <a:t>○既にサービスを利用しているケースで、サービスの利用の継続が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200" u="none" strike="noStrike" dirty="0" smtClean="0">
                          <a:effectLst/>
                        </a:rPr>
                        <a:t>○以下</a:t>
                      </a:r>
                      <a:r>
                        <a:rPr lang="ja-JP" altLang="en-US" sz="1200" u="none" strike="noStrike" dirty="0">
                          <a:effectLst/>
                        </a:rPr>
                        <a:t>のような訪問介護員に</a:t>
                      </a:r>
                      <a:r>
                        <a:rPr lang="ja-JP" altLang="en-US" sz="1200" u="none" strike="noStrike" dirty="0" smtClean="0">
                          <a:effectLst/>
                        </a:rPr>
                        <a:t>よるサービス</a:t>
                      </a:r>
                      <a:r>
                        <a:rPr lang="ja-JP" altLang="en-US" sz="1200" u="none" strike="noStrike" dirty="0">
                          <a:effectLst/>
                        </a:rPr>
                        <a:t>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000" u="none" strike="noStrike" dirty="0">
                          <a:effectLst/>
                        </a:rPr>
                        <a:t>（例）</a:t>
                      </a:r>
                      <a:br>
                        <a:rPr lang="ja-JP" altLang="en-US" sz="1000" u="none" strike="noStrike" dirty="0">
                          <a:effectLst/>
                        </a:rPr>
                      </a:br>
                      <a:r>
                        <a:rPr lang="ja-JP" altLang="en-US" sz="1000" u="none" strike="noStrike" dirty="0">
                          <a:effectLst/>
                        </a:rPr>
                        <a:t>・認知機能の</a:t>
                      </a:r>
                      <a:r>
                        <a:rPr lang="ja-JP" altLang="en-US" sz="1000" u="none" strike="noStrike" dirty="0" smtClean="0">
                          <a:effectLst/>
                        </a:rPr>
                        <a:t>低下に</a:t>
                      </a:r>
                      <a:r>
                        <a:rPr lang="ja-JP" altLang="en-US" sz="1000" u="none" strike="noStrike" dirty="0">
                          <a:effectLst/>
                        </a:rPr>
                        <a:t>より日常生活に支障が</a:t>
                      </a:r>
                      <a:r>
                        <a:rPr lang="ja-JP" altLang="en-US" sz="1000" u="none" strike="noStrike" dirty="0" smtClean="0">
                          <a:effectLst/>
                        </a:rPr>
                        <a:t>ある症状・行動</a:t>
                      </a:r>
                      <a:r>
                        <a:rPr lang="ja-JP" altLang="en-US" sz="1000" u="none" strike="noStrike" dirty="0">
                          <a:effectLst/>
                        </a:rPr>
                        <a:t>を伴う者</a:t>
                      </a:r>
                      <a:br>
                        <a:rPr lang="ja-JP" altLang="en-US" sz="1000" u="none" strike="noStrike" dirty="0">
                          <a:effectLst/>
                        </a:rPr>
                      </a:br>
                      <a:r>
                        <a:rPr lang="ja-JP" altLang="en-US" sz="1000" u="none" strike="noStrike" dirty="0">
                          <a:effectLst/>
                        </a:rPr>
                        <a:t>・退院直後で状態が変化しやすく</a:t>
                      </a:r>
                      <a:r>
                        <a:rPr lang="ja-JP" altLang="en-US" sz="1000" u="none" strike="noStrike" dirty="0" smtClean="0">
                          <a:effectLst/>
                        </a:rPr>
                        <a:t>、専門的</a:t>
                      </a:r>
                      <a:r>
                        <a:rPr lang="ja-JP" altLang="en-US" sz="1000" u="none" strike="noStrike" dirty="0">
                          <a:effectLst/>
                        </a:rPr>
                        <a:t>サービスが特に必要な</a:t>
                      </a:r>
                      <a:r>
                        <a:rPr lang="ja-JP" altLang="en-US" sz="1000" u="none" strike="noStrike" dirty="0" smtClean="0">
                          <a:effectLst/>
                        </a:rPr>
                        <a:t>者</a:t>
                      </a:r>
                      <a:r>
                        <a:rPr lang="ja-JP" altLang="en-US" sz="1000" u="none" strike="noStrike" dirty="0">
                          <a:effectLst/>
                        </a:rPr>
                        <a:t>　等</a:t>
                      </a:r>
                      <a:r>
                        <a:rPr lang="ja-JP" altLang="en-US" sz="1100" u="none" strike="noStrike" dirty="0">
                          <a:effectLst/>
                        </a:rPr>
                        <a:t/>
                      </a:r>
                      <a:br>
                        <a:rPr lang="ja-JP" altLang="en-US" sz="1100" u="none" strike="noStrike" dirty="0">
                          <a:effectLst/>
                        </a:rPr>
                      </a:br>
                      <a:r>
                        <a:rPr lang="ja-JP" altLang="en-US" sz="400" u="none" strike="noStrike" dirty="0">
                          <a:effectLst/>
                        </a:rPr>
                        <a:t/>
                      </a:r>
                      <a:br>
                        <a:rPr lang="ja-JP" altLang="en-US" sz="400" u="none" strike="noStrike" dirty="0">
                          <a:effectLst/>
                        </a:rPr>
                      </a:br>
                      <a:r>
                        <a:rPr lang="en-US" altLang="ja-JP" sz="1000" u="none" strike="noStrike" dirty="0" smtClean="0">
                          <a:effectLst/>
                        </a:rPr>
                        <a:t>※</a:t>
                      </a:r>
                      <a:r>
                        <a:rPr lang="ja-JP" altLang="en-US" sz="1000" u="none" strike="noStrike" dirty="0" smtClean="0">
                          <a:effectLst/>
                        </a:rPr>
                        <a:t>状態等を踏まえながら、多様なサービスの利用を促進していくことが重要。</a:t>
                      </a:r>
                      <a:endParaRPr lang="ja-JP" altLang="en-US" sz="1200" b="0" i="0" u="none" strike="noStrike" dirty="0">
                        <a:solidFill>
                          <a:srgbClr val="000000"/>
                        </a:solidFill>
                        <a:effectLst/>
                        <a:latin typeface="ＭＳ Ｐゴシック"/>
                      </a:endParaRPr>
                    </a:p>
                  </a:txBody>
                  <a:tcPr marL="36000" marR="36000" marT="36000" marB="36000" anchor="ctr"/>
                </a:tc>
                <a:tc gridSpan="2">
                  <a:txBody>
                    <a:bodyPr/>
                    <a:lstStyle/>
                    <a:p>
                      <a:pPr algn="l" fontAlgn="ctr">
                        <a:lnSpc>
                          <a:spcPts val="1100"/>
                        </a:lnSpc>
                      </a:pPr>
                      <a:r>
                        <a:rPr lang="ja-JP" altLang="en-US" sz="1200" u="none" strike="noStrike" dirty="0">
                          <a:effectLst/>
                        </a:rPr>
                        <a:t>○</a:t>
                      </a:r>
                      <a:r>
                        <a:rPr lang="ja-JP" altLang="en-US" sz="1200" u="none" strike="noStrike" dirty="0" smtClean="0">
                          <a:effectLst/>
                        </a:rPr>
                        <a:t>状態等</a:t>
                      </a:r>
                      <a:r>
                        <a:rPr lang="ja-JP" altLang="en-US" sz="1200" u="none" strike="noStrike" dirty="0">
                          <a:effectLst/>
                        </a:rPr>
                        <a:t>を踏まえながら、住民主体による支援等「多様なサービス」の利用を</a:t>
                      </a:r>
                      <a:r>
                        <a:rPr lang="ja-JP" altLang="en-US" sz="1200" u="none" strike="noStrike" dirty="0" smtClean="0">
                          <a:effectLst/>
                        </a:rPr>
                        <a:t>促進</a:t>
                      </a:r>
                      <a:endParaRPr lang="ja-JP" altLang="en-US" sz="1200" b="0"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a:txBody>
                    <a:bodyPr/>
                    <a:lstStyle/>
                    <a:p>
                      <a:pPr algn="l" fontAlgn="ctr">
                        <a:lnSpc>
                          <a:spcPts val="1100"/>
                        </a:lnSpc>
                      </a:pPr>
                      <a:r>
                        <a:rPr lang="ja-JP" altLang="en-US" sz="1200" u="none" strike="noStrike" dirty="0" smtClean="0">
                          <a:effectLst/>
                        </a:rPr>
                        <a:t>・</a:t>
                      </a:r>
                      <a:r>
                        <a:rPr lang="ja-JP" altLang="en-US" sz="1200" u="none" strike="noStrike" dirty="0">
                          <a:effectLst/>
                        </a:rPr>
                        <a:t>体力の改善に向けた支援が必要なケース</a:t>
                      </a:r>
                      <a:br>
                        <a:rPr lang="ja-JP" altLang="en-US" sz="1200" u="none" strike="noStrike" dirty="0">
                          <a:effectLst/>
                        </a:rPr>
                      </a:br>
                      <a:r>
                        <a:rPr lang="ja-JP" altLang="en-US" sz="1200" u="none" strike="noStrike" dirty="0" smtClean="0">
                          <a:effectLst/>
                        </a:rPr>
                        <a:t>・</a:t>
                      </a:r>
                      <a:r>
                        <a:rPr lang="en-US" altLang="ja-JP" sz="1200" u="none" strike="noStrike" dirty="0" smtClean="0">
                          <a:effectLst/>
                        </a:rPr>
                        <a:t>ADL</a:t>
                      </a:r>
                      <a:r>
                        <a:rPr lang="ja-JP" altLang="en-US" sz="1200" u="none" strike="noStrike" dirty="0" smtClean="0">
                          <a:effectLst/>
                        </a:rPr>
                        <a:t>・</a:t>
                      </a:r>
                      <a:r>
                        <a:rPr lang="en-US" altLang="ja-JP" sz="1200" u="none" strike="noStrike" dirty="0" smtClean="0">
                          <a:effectLst/>
                        </a:rPr>
                        <a:t>IADL</a:t>
                      </a:r>
                      <a:r>
                        <a:rPr lang="ja-JP" altLang="en-US" sz="1200" u="none" strike="noStrike" dirty="0">
                          <a:effectLst/>
                        </a:rPr>
                        <a:t>の改善に向けた支援が必要なケース</a:t>
                      </a:r>
                      <a:br>
                        <a:rPr lang="ja-JP" altLang="en-US" sz="1200" u="none" strike="noStrike" dirty="0">
                          <a:effectLst/>
                        </a:rPr>
                      </a:br>
                      <a:r>
                        <a:rPr lang="ja-JP" altLang="en-US" sz="1200" u="none" strike="noStrike" dirty="0">
                          <a:effectLst/>
                        </a:rPr>
                        <a:t/>
                      </a:r>
                      <a:br>
                        <a:rPr lang="ja-JP" altLang="en-US" sz="1200" u="none" strike="noStrike" dirty="0">
                          <a:effectLst/>
                        </a:rPr>
                      </a:br>
                      <a:r>
                        <a:rPr lang="en-US" altLang="ja-JP" sz="1000" u="none" strike="noStrike" spc="-60" baseline="0" dirty="0" smtClean="0">
                          <a:effectLst/>
                        </a:rPr>
                        <a:t>※3</a:t>
                      </a:r>
                      <a:r>
                        <a:rPr lang="ja-JP" altLang="en-US" sz="1000" u="none" strike="noStrike" spc="-60" baseline="0" dirty="0" smtClean="0">
                          <a:effectLst/>
                        </a:rPr>
                        <a:t>～</a:t>
                      </a:r>
                      <a:r>
                        <a:rPr lang="en-US" altLang="ja-JP" sz="1000" u="none" strike="noStrike" spc="-60" baseline="0" dirty="0" smtClean="0">
                          <a:effectLst/>
                        </a:rPr>
                        <a:t>6</a:t>
                      </a:r>
                      <a:r>
                        <a:rPr lang="ja-JP" altLang="en-US" sz="1000" u="none" strike="noStrike" spc="-60" baseline="0" dirty="0" smtClean="0">
                          <a:effectLst/>
                        </a:rPr>
                        <a:t>ケ</a:t>
                      </a:r>
                      <a:r>
                        <a:rPr lang="ja-JP" altLang="en-US" sz="1000" u="none" strike="noStrike" spc="-60" baseline="0" dirty="0">
                          <a:effectLst/>
                        </a:rPr>
                        <a:t>月の短期間で</a:t>
                      </a:r>
                      <a:r>
                        <a:rPr lang="ja-JP" altLang="en-US" sz="1000" u="none" strike="noStrike" spc="-60" baseline="0" dirty="0" smtClean="0">
                          <a:effectLst/>
                        </a:rPr>
                        <a:t>行う</a:t>
                      </a:r>
                      <a:endParaRPr lang="ja-JP" altLang="en-US" sz="1200" b="0" i="0" u="none" strike="noStrike" spc="-60" baseline="0" dirty="0">
                        <a:solidFill>
                          <a:srgbClr val="000000"/>
                        </a:solidFill>
                        <a:effectLst/>
                        <a:latin typeface="ＭＳ Ｐゴシック"/>
                      </a:endParaRPr>
                    </a:p>
                  </a:txBody>
                  <a:tcPr marL="36000" marR="36000" marT="36000" marB="36000" anchor="ctr"/>
                </a:tc>
                <a:tc rowSpan="4">
                  <a:txBody>
                    <a:bodyPr/>
                    <a:lstStyle/>
                    <a:p>
                      <a:pPr algn="l" fontAlgn="ctr"/>
                      <a:r>
                        <a:rPr lang="ja-JP" altLang="en-US" sz="1200" u="none" strike="noStrike" dirty="0">
                          <a:effectLst/>
                        </a:rPr>
                        <a:t>　</a:t>
                      </a:r>
                    </a:p>
                    <a:p>
                      <a:pPr algn="ctr" fontAlgn="ctr"/>
                      <a:r>
                        <a:rPr lang="ja-JP" altLang="en-US" sz="1200" u="none" strike="noStrike" dirty="0">
                          <a:effectLst/>
                        </a:rPr>
                        <a:t>訪問型サービスＢ</a:t>
                      </a:r>
                      <a:br>
                        <a:rPr lang="ja-JP" altLang="en-US" sz="1200" u="none" strike="noStrike" dirty="0">
                          <a:effectLst/>
                        </a:rPr>
                      </a:br>
                      <a:r>
                        <a:rPr lang="ja-JP" altLang="en-US" sz="1200" u="none" strike="noStrike" dirty="0">
                          <a:effectLst/>
                        </a:rPr>
                        <a:t>に準じる</a:t>
                      </a:r>
                      <a:endParaRPr lang="ja-JP" altLang="en-US" sz="1200" b="0" i="0" u="none" strike="noStrike" dirty="0">
                        <a:solidFill>
                          <a:srgbClr val="000000"/>
                        </a:solidFill>
                        <a:effectLst/>
                        <a:latin typeface="ＭＳ Ｐゴシック"/>
                      </a:endParaRPr>
                    </a:p>
                  </a:txBody>
                  <a:tcPr marL="36000" marR="36000" marT="36000" marB="36000" anchor="ctr"/>
                </a:tc>
              </a:tr>
              <a:tr h="245136">
                <a:tc>
                  <a:txBody>
                    <a:bodyPr/>
                    <a:lstStyle/>
                    <a:p>
                      <a:pPr algn="ctr" fontAlgn="ctr">
                        <a:lnSpc>
                          <a:spcPts val="1100"/>
                        </a:lnSpc>
                      </a:pPr>
                      <a:r>
                        <a:rPr lang="ja-JP" altLang="en-US" sz="1200" u="none" strike="noStrike" dirty="0" smtClean="0">
                          <a:effectLst/>
                        </a:rPr>
                        <a:t>実施</a:t>
                      </a:r>
                      <a:r>
                        <a:rPr lang="ja-JP" altLang="en-US" sz="1200" u="none" strike="noStrike" dirty="0">
                          <a:effectLst/>
                        </a:rPr>
                        <a:t>方法</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dirty="0">
                          <a:effectLst/>
                        </a:rPr>
                        <a:t>事業者指定</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dirty="0">
                          <a:effectLst/>
                        </a:rPr>
                        <a:t>事業者</a:t>
                      </a:r>
                      <a:r>
                        <a:rPr lang="ja-JP" altLang="en-US" sz="1200" u="none" strike="noStrike" dirty="0" smtClean="0">
                          <a:effectLst/>
                        </a:rPr>
                        <a:t>指定／委託</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dirty="0" smtClean="0">
                          <a:effectLst/>
                        </a:rPr>
                        <a:t>補助（助成）</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dirty="0">
                          <a:effectLst/>
                        </a:rPr>
                        <a:t>直接</a:t>
                      </a:r>
                      <a:r>
                        <a:rPr lang="ja-JP" altLang="en-US" sz="1200" u="none" strike="noStrike" dirty="0" smtClean="0">
                          <a:effectLst/>
                        </a:rPr>
                        <a:t>実施／委託</a:t>
                      </a:r>
                      <a:endParaRPr lang="ja-JP" altLang="en-US" sz="1200" b="0" i="0" u="none" strike="noStrike" dirty="0">
                        <a:solidFill>
                          <a:srgbClr val="000000"/>
                        </a:solidFill>
                        <a:effectLst/>
                        <a:latin typeface="ＭＳ Ｐゴシック"/>
                      </a:endParaRPr>
                    </a:p>
                  </a:txBody>
                  <a:tcPr marL="36000" marR="36000" marT="36000" marB="36000" anchor="ctr"/>
                </a:tc>
                <a:tc vMerge="1">
                  <a:txBody>
                    <a:bodyPr/>
                    <a:lstStyle/>
                    <a:p>
                      <a:pPr algn="ctr" fontAlgn="ctr"/>
                      <a:endParaRPr lang="ja-JP" altLang="en-US" sz="1200" b="0" i="0" u="none" strike="noStrike" dirty="0">
                        <a:solidFill>
                          <a:srgbClr val="000000"/>
                        </a:solidFill>
                        <a:effectLst/>
                        <a:latin typeface="ＭＳ Ｐゴシック"/>
                      </a:endParaRPr>
                    </a:p>
                  </a:txBody>
                  <a:tcPr marL="0" marR="0" marT="0" marB="0" anchor="ctr"/>
                </a:tc>
              </a:tr>
              <a:tr h="401948">
                <a:tc>
                  <a:txBody>
                    <a:bodyPr/>
                    <a:lstStyle/>
                    <a:p>
                      <a:pPr algn="ctr" fontAlgn="ctr">
                        <a:lnSpc>
                          <a:spcPts val="1100"/>
                        </a:lnSpc>
                      </a:pPr>
                      <a:r>
                        <a:rPr lang="ja-JP" altLang="en-US" sz="1200" u="none" strike="noStrike" dirty="0" smtClean="0">
                          <a:effectLst/>
                        </a:rPr>
                        <a:t>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dirty="0" smtClean="0">
                          <a:effectLst/>
                        </a:rPr>
                        <a:t>予防給付の基準を基本</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ja-JP" altLang="en-US" sz="1200" u="none" strike="noStrike" dirty="0" smtClean="0">
                          <a:effectLst/>
                        </a:rPr>
                        <a:t>人員等を緩和した基準</a:t>
                      </a:r>
                      <a:endParaRPr lang="ja-JP" altLang="en-US" sz="1200" b="0" i="0" u="none" strike="noStrike" dirty="0" smtClean="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ts val="1100"/>
                        </a:lnSpc>
                        <a:spcBef>
                          <a:spcPts val="0"/>
                        </a:spcBef>
                        <a:spcAft>
                          <a:spcPts val="0"/>
                        </a:spcAft>
                        <a:buClrTx/>
                        <a:buSzTx/>
                        <a:buFontTx/>
                        <a:buNone/>
                        <a:tabLst/>
                        <a:defRPr/>
                      </a:pPr>
                      <a:r>
                        <a:rPr lang="ja-JP" altLang="en-US" sz="1200" u="none" strike="noStrike" dirty="0" smtClean="0">
                          <a:effectLst/>
                        </a:rPr>
                        <a:t>個人情報の保護等の</a:t>
                      </a:r>
                      <a:endParaRPr lang="en-US" altLang="ja-JP" sz="1200" u="none" strike="noStrike" dirty="0" smtClean="0">
                        <a:effectLst/>
                      </a:endParaRPr>
                    </a:p>
                    <a:p>
                      <a:pPr marL="0" marR="0" indent="0" algn="ctr" defTabSz="914400" rtl="0" eaLnBrk="1" fontAlgn="ctr" latinLnBrk="0" hangingPunct="1">
                        <a:lnSpc>
                          <a:spcPts val="11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a:rPr>
                        <a:t>最低限の基準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ts val="1100"/>
                        </a:lnSpc>
                        <a:spcBef>
                          <a:spcPts val="0"/>
                        </a:spcBef>
                        <a:spcAft>
                          <a:spcPts val="0"/>
                        </a:spcAft>
                        <a:buClrTx/>
                        <a:buSzTx/>
                        <a:buFontTx/>
                        <a:buNone/>
                        <a:tabLst/>
                        <a:defRPr/>
                      </a:pPr>
                      <a:r>
                        <a:rPr lang="ja-JP" altLang="en-US" sz="1200" u="none" strike="noStrike" dirty="0" smtClean="0">
                          <a:effectLst/>
                        </a:rPr>
                        <a:t>内容に応じた</a:t>
                      </a:r>
                      <a:endParaRPr lang="en-US" altLang="ja-JP" sz="1200" u="none" strike="noStrike" dirty="0" smtClean="0">
                        <a:effectLst/>
                      </a:endParaRPr>
                    </a:p>
                    <a:p>
                      <a:pPr marL="0" marR="0" indent="0" algn="ctr" defTabSz="914400" rtl="0" eaLnBrk="1" fontAlgn="ctr" latinLnBrk="0" hangingPunct="1">
                        <a:lnSpc>
                          <a:spcPts val="1100"/>
                        </a:lnSpc>
                        <a:spcBef>
                          <a:spcPts val="0"/>
                        </a:spcBef>
                        <a:spcAft>
                          <a:spcPts val="0"/>
                        </a:spcAft>
                        <a:buClrTx/>
                        <a:buSzTx/>
                        <a:buFontTx/>
                        <a:buNone/>
                        <a:tabLst/>
                        <a:defRPr/>
                      </a:pPr>
                      <a:r>
                        <a:rPr lang="ja-JP" altLang="en-US" sz="1200" u="none" strike="noStrike" dirty="0" smtClean="0">
                          <a:effectLst/>
                        </a:rPr>
                        <a:t>独自の基準</a:t>
                      </a:r>
                      <a:endParaRPr lang="ja-JP" altLang="en-US" sz="1200" b="0" i="0" u="none" strike="noStrike" dirty="0">
                        <a:solidFill>
                          <a:srgbClr val="000000"/>
                        </a:solidFill>
                        <a:effectLst/>
                        <a:latin typeface="ＭＳ Ｐゴシック"/>
                      </a:endParaRPr>
                    </a:p>
                  </a:txBody>
                  <a:tcPr marL="36000" marR="36000" marT="36000" marB="36000" anchor="ctr"/>
                </a:tc>
                <a:tc vMerge="1">
                  <a:txBody>
                    <a:bodyPr/>
                    <a:lstStyle/>
                    <a:p>
                      <a:endParaRPr kumimoji="1" lang="ja-JP" altLang="en-US"/>
                    </a:p>
                  </a:txBody>
                  <a:tcPr/>
                </a:tc>
              </a:tr>
              <a:tr h="401948">
                <a:tc>
                  <a:txBody>
                    <a:bodyPr/>
                    <a:lstStyle/>
                    <a:p>
                      <a:pPr algn="ctr" fontAlgn="ctr">
                        <a:lnSpc>
                          <a:spcPts val="1100"/>
                        </a:lnSpc>
                      </a:pPr>
                      <a:r>
                        <a:rPr lang="ja-JP" altLang="en-US" sz="1200" u="none" strike="noStrike" spc="-100" baseline="0" dirty="0" smtClean="0">
                          <a:effectLst/>
                        </a:rPr>
                        <a:t>サービス</a:t>
                      </a:r>
                      <a:endParaRPr lang="en-US" altLang="ja-JP" sz="1200" u="none" strike="noStrike" spc="-100" baseline="0" dirty="0" smtClean="0">
                        <a:effectLst/>
                      </a:endParaRPr>
                    </a:p>
                    <a:p>
                      <a:pPr algn="ctr" fontAlgn="ctr">
                        <a:lnSpc>
                          <a:spcPts val="1100"/>
                        </a:lnSpc>
                      </a:pPr>
                      <a:r>
                        <a:rPr lang="ja-JP" altLang="en-US" sz="1200" u="none" strike="noStrike" spc="-100" baseline="0" dirty="0" smtClean="0">
                          <a:effectLst/>
                        </a:rPr>
                        <a:t>提供者</a:t>
                      </a:r>
                      <a:r>
                        <a:rPr lang="ja-JP" altLang="en-US" sz="1000" u="none" strike="noStrike" spc="-100" baseline="0" dirty="0" smtClean="0">
                          <a:effectLst/>
                        </a:rPr>
                        <a:t>（</a:t>
                      </a:r>
                      <a:r>
                        <a:rPr lang="ja-JP" altLang="en-US" sz="1000" u="none" strike="noStrike" spc="-100" baseline="0" dirty="0">
                          <a:effectLst/>
                        </a:rPr>
                        <a:t>例</a:t>
                      </a:r>
                      <a:r>
                        <a:rPr lang="ja-JP" altLang="en-US" sz="1000" u="none" strike="noStrike" spc="-50" baseline="0" dirty="0">
                          <a:effectLst/>
                        </a:rPr>
                        <a:t>）</a:t>
                      </a:r>
                      <a:endParaRPr lang="ja-JP" altLang="en-US" sz="1000" b="0" i="0" u="none" strike="noStrike" spc="-50" baseline="0"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zh-TW" altLang="en-US" sz="1200" u="none" strike="noStrike" dirty="0">
                          <a:effectLst/>
                          <a:latin typeface="ＭＳ Ｐゴシック" panose="020B0600070205080204" pitchFamily="50" charset="-128"/>
                          <a:ea typeface="ＭＳ Ｐゴシック" panose="020B0600070205080204" pitchFamily="50" charset="-128"/>
                        </a:rPr>
                        <a:t>訪問介護員（訪問介護事業者）</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fontAlgn="ctr">
                        <a:lnSpc>
                          <a:spcPts val="1100"/>
                        </a:lnSpc>
                      </a:pPr>
                      <a:r>
                        <a:rPr lang="ja-JP" altLang="en-US" sz="1200" u="none" strike="noStrike" dirty="0">
                          <a:effectLst/>
                        </a:rPr>
                        <a:t>主に</a:t>
                      </a:r>
                      <a:r>
                        <a:rPr lang="ja-JP" altLang="en-US" sz="1200" u="none" strike="noStrike" dirty="0" smtClean="0">
                          <a:effectLst/>
                        </a:rPr>
                        <a:t>雇用労働者</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dirty="0" smtClean="0">
                          <a:effectLst/>
                        </a:rPr>
                        <a:t>ボランティア主体</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lnSpc>
                          <a:spcPts val="1100"/>
                        </a:lnSpc>
                      </a:pPr>
                      <a:r>
                        <a:rPr lang="ja-JP" altLang="en-US" sz="1200" u="none" strike="noStrike" dirty="0">
                          <a:effectLst/>
                        </a:rPr>
                        <a:t>保健・医療</a:t>
                      </a:r>
                      <a:r>
                        <a:rPr lang="ja-JP" altLang="en-US" sz="1200" u="none" strike="noStrike" dirty="0" smtClean="0">
                          <a:effectLst/>
                        </a:rPr>
                        <a:t>の専門職</a:t>
                      </a:r>
                      <a:r>
                        <a:rPr lang="en-US" altLang="ja-JP" sz="1200" u="none" strike="noStrike" dirty="0">
                          <a:effectLst/>
                        </a:rPr>
                        <a:t/>
                      </a:r>
                      <a:br>
                        <a:rPr lang="en-US" altLang="ja-JP" sz="1200" u="none" strike="noStrike" dirty="0">
                          <a:effectLst/>
                        </a:rPr>
                      </a:br>
                      <a:r>
                        <a:rPr lang="ja-JP" altLang="en-US" sz="1200" u="none" strike="noStrike" dirty="0">
                          <a:effectLst/>
                        </a:rPr>
                        <a:t>（市町村）</a:t>
                      </a:r>
                      <a:endParaRPr lang="ja-JP" altLang="en-US" sz="1200" b="1" i="0" u="none" strike="noStrike" dirty="0">
                        <a:solidFill>
                          <a:srgbClr val="000000"/>
                        </a:solidFill>
                        <a:effectLst/>
                        <a:latin typeface="ＭＳ Ｐゴシック"/>
                      </a:endParaRPr>
                    </a:p>
                  </a:txBody>
                  <a:tcPr marL="36000" marR="36000" marT="36000" marB="36000" anchor="ctr"/>
                </a:tc>
                <a:tc vMerge="1">
                  <a:txBody>
                    <a:bodyPr/>
                    <a:lstStyle/>
                    <a:p>
                      <a:endParaRPr kumimoji="1" lang="ja-JP" altLang="en-US"/>
                    </a:p>
                  </a:txBody>
                  <a:tcPr/>
                </a:tc>
              </a:tr>
            </a:tbl>
          </a:graphicData>
        </a:graphic>
      </p:graphicFrame>
      <p:sp>
        <p:nvSpPr>
          <p:cNvPr id="8" name="テキスト ボックス 7"/>
          <p:cNvSpPr txBox="1"/>
          <p:nvPr/>
        </p:nvSpPr>
        <p:spPr>
          <a:xfrm>
            <a:off x="154772" y="1127888"/>
            <a:ext cx="9633520" cy="461665"/>
          </a:xfrm>
          <a:prstGeom prst="rect">
            <a:avLst/>
          </a:prstGeom>
          <a:noFill/>
          <a:ln>
            <a:solidFill>
              <a:schemeClr val="tx1"/>
            </a:solidFill>
          </a:ln>
        </p:spPr>
        <p:txBody>
          <a:bodyPr wrap="square" rtlCol="0" anchor="ctr">
            <a:spAutoFit/>
          </a:bodyPr>
          <a:lstStyle/>
          <a:p>
            <a:pPr marL="179388" indent="-179388"/>
            <a:r>
              <a:rPr lang="ja-JP" altLang="en-US" sz="1200" dirty="0" smtClean="0"/>
              <a:t>○　</a:t>
            </a:r>
            <a:r>
              <a:rPr lang="ja-JP" altLang="ja-JP" sz="1200" dirty="0" smtClean="0"/>
              <a:t>要支援者</a:t>
            </a:r>
            <a:r>
              <a:rPr lang="ja-JP" altLang="ja-JP" sz="1200" dirty="0"/>
              <a:t>等の多様な生活支援のニーズに対して、総合</a:t>
            </a:r>
            <a:r>
              <a:rPr lang="ja-JP" altLang="ja-JP" sz="1200" dirty="0" smtClean="0"/>
              <a:t>事業</a:t>
            </a:r>
            <a:r>
              <a:rPr lang="ja-JP" altLang="en-US" sz="1200" dirty="0" smtClean="0"/>
              <a:t>で</a:t>
            </a:r>
            <a:r>
              <a:rPr lang="ja-JP" altLang="ja-JP" sz="1200" dirty="0" smtClean="0"/>
              <a:t>多様</a:t>
            </a:r>
            <a:r>
              <a:rPr lang="ja-JP" altLang="ja-JP" sz="1200" dirty="0"/>
              <a:t>なサービスを提供していく</a:t>
            </a:r>
            <a:r>
              <a:rPr lang="ja-JP" altLang="ja-JP" sz="1200" dirty="0" smtClean="0"/>
              <a:t>ため、</a:t>
            </a:r>
            <a:r>
              <a:rPr lang="ja-JP" altLang="en-US" sz="1200" dirty="0" smtClean="0"/>
              <a:t>市町村は、</a:t>
            </a:r>
            <a:r>
              <a:rPr lang="ja-JP" altLang="ja-JP" sz="1200" dirty="0" smtClean="0"/>
              <a:t>サービス</a:t>
            </a:r>
            <a:r>
              <a:rPr lang="ja-JP" altLang="ja-JP" sz="1200" dirty="0"/>
              <a:t>を類型化し、それに併せた基準や単価等を</a:t>
            </a:r>
            <a:r>
              <a:rPr lang="ja-JP" altLang="ja-JP" sz="1200" dirty="0" smtClean="0"/>
              <a:t>定める</a:t>
            </a:r>
            <a:r>
              <a:rPr lang="ja-JP" altLang="en-US" sz="1200" dirty="0" smtClean="0"/>
              <a:t>ことが必要</a:t>
            </a:r>
            <a:r>
              <a:rPr lang="ja-JP" altLang="ja-JP" sz="1200" dirty="0" smtClean="0"/>
              <a:t>。そこ</a:t>
            </a:r>
            <a:r>
              <a:rPr lang="ja-JP" altLang="ja-JP" sz="1200" dirty="0"/>
              <a:t>で</a:t>
            </a:r>
            <a:r>
              <a:rPr lang="ja-JP" altLang="ja-JP" sz="1200" dirty="0" smtClean="0"/>
              <a:t>、以下</a:t>
            </a:r>
            <a:r>
              <a:rPr lang="ja-JP" altLang="ja-JP" sz="1200" dirty="0"/>
              <a:t>のとおり、</a:t>
            </a:r>
            <a:r>
              <a:rPr lang="ja-JP" altLang="ja-JP" sz="1200" dirty="0" smtClean="0"/>
              <a:t>多様化</a:t>
            </a:r>
            <a:r>
              <a:rPr lang="ja-JP" altLang="en-US" sz="1200" dirty="0" smtClean="0"/>
              <a:t>   </a:t>
            </a:r>
            <a:r>
              <a:rPr lang="ja-JP" altLang="ja-JP" sz="1200" dirty="0" smtClean="0"/>
              <a:t>する</a:t>
            </a:r>
            <a:r>
              <a:rPr lang="ja-JP" altLang="ja-JP" sz="1200" dirty="0"/>
              <a:t>サービスの典型的な例を参考として</a:t>
            </a:r>
            <a:r>
              <a:rPr lang="ja-JP" altLang="ja-JP" sz="1200" dirty="0" smtClean="0"/>
              <a:t>示す</a:t>
            </a:r>
            <a:r>
              <a:rPr lang="ja-JP" altLang="en-US" sz="1200" dirty="0" smtClean="0"/>
              <a:t>。</a:t>
            </a:r>
            <a:endParaRPr lang="ja-JP" altLang="en-US" sz="1200" dirty="0">
              <a:latin typeface="+mn-ea"/>
            </a:endParaRPr>
          </a:p>
        </p:txBody>
      </p:sp>
      <p:sp>
        <p:nvSpPr>
          <p:cNvPr id="9" name="正方形/長方形 8"/>
          <p:cNvSpPr/>
          <p:nvPr/>
        </p:nvSpPr>
        <p:spPr>
          <a:xfrm>
            <a:off x="590706" y="260648"/>
            <a:ext cx="4443844" cy="400110"/>
          </a:xfrm>
          <a:prstGeom prst="rect">
            <a:avLst/>
          </a:prstGeom>
        </p:spPr>
        <p:txBody>
          <a:bodyPr wrap="none">
            <a:spAutoFit/>
          </a:bodyPr>
          <a:lstStyle/>
          <a:p>
            <a:pPr algn="ctr"/>
            <a:r>
              <a:rPr lang="ja-JP" altLang="en-US" sz="2000" b="1" dirty="0" smtClean="0">
                <a:latin typeface="ＭＳ ゴシック" pitchFamily="49" charset="-128"/>
                <a:ea typeface="ＭＳ ゴシック" pitchFamily="49" charset="-128"/>
              </a:rPr>
              <a:t>介護予防・生活支援サービスの概要</a:t>
            </a:r>
            <a:endParaRPr lang="ja-JP" altLang="en-US" sz="2000" b="1" dirty="0">
              <a:latin typeface="ＭＳ ゴシック" pitchFamily="49" charset="-128"/>
              <a:ea typeface="ＭＳ ゴシック" pitchFamily="49" charset="-128"/>
            </a:endParaRPr>
          </a:p>
        </p:txBody>
      </p:sp>
      <p:sp>
        <p:nvSpPr>
          <p:cNvPr id="10" name="角丸四角形 9"/>
          <p:cNvSpPr/>
          <p:nvPr/>
        </p:nvSpPr>
        <p:spPr bwMode="auto">
          <a:xfrm>
            <a:off x="920552" y="2708920"/>
            <a:ext cx="2664296" cy="4032448"/>
          </a:xfrm>
          <a:prstGeom prst="roundRect">
            <a:avLst>
              <a:gd name="adj" fmla="val 7307"/>
            </a:avLst>
          </a:prstGeom>
          <a:noFill/>
          <a:ln w="38100" cmpd="sng">
            <a:solidFill>
              <a:srgbClr val="002060"/>
            </a:solidFill>
            <a:prstDash val="sysDot"/>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rtlCol="0" anchor="ctr"/>
          <a:lstStyle/>
          <a:p>
            <a:pPr algn="ctr" fontAlgn="base">
              <a:spcBef>
                <a:spcPct val="0"/>
              </a:spcBef>
              <a:spcAft>
                <a:spcPct val="0"/>
              </a:spcAft>
            </a:pPr>
            <a:endParaRPr kumimoji="1" lang="ja-JP" altLang="en-US" sz="1600" dirty="0" smtClean="0">
              <a:solidFill>
                <a:prstClr val="black"/>
              </a:solidFill>
              <a:latin typeface="Arial" pitchFamily="34" charset="0"/>
            </a:endParaRPr>
          </a:p>
        </p:txBody>
      </p:sp>
    </p:spTree>
    <p:extLst>
      <p:ext uri="{BB962C8B-B14F-4D97-AF65-F5344CB8AC3E}">
        <p14:creationId xmlns="" xmlns:p14="http://schemas.microsoft.com/office/powerpoint/2010/main" val="281484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 xmlns:p14="http://schemas.microsoft.com/office/powerpoint/2010/main" val="4044990661"/>
              </p:ext>
            </p:extLst>
          </p:nvPr>
        </p:nvGraphicFramePr>
        <p:xfrm>
          <a:off x="125737" y="1556792"/>
          <a:ext cx="9632485" cy="3861982"/>
        </p:xfrm>
        <a:graphic>
          <a:graphicData uri="http://schemas.openxmlformats.org/drawingml/2006/table">
            <a:tbl>
              <a:tblPr>
                <a:tableStyleId>{0505E3EF-67EA-436B-97B2-0124C06EBD24}</a:tableStyleId>
              </a:tblPr>
              <a:tblGrid>
                <a:gridCol w="796672"/>
                <a:gridCol w="3456612"/>
                <a:gridCol w="1819647"/>
                <a:gridCol w="1658575"/>
                <a:gridCol w="1900979"/>
              </a:tblGrid>
              <a:tr h="153293">
                <a:tc>
                  <a:txBody>
                    <a:bodyPr/>
                    <a:lstStyle/>
                    <a:p>
                      <a:pPr algn="ctr" fontAlgn="ctr"/>
                      <a:r>
                        <a:rPr lang="ja-JP" altLang="en-US" sz="1200" u="none" strike="noStrike" dirty="0">
                          <a:effectLst/>
                        </a:rPr>
                        <a:t>基準</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現行の通所介護相当</a:t>
                      </a:r>
                      <a:endParaRPr lang="ja-JP" altLang="en-US" sz="1200" b="1" i="0" u="none" strike="noStrike" dirty="0">
                        <a:solidFill>
                          <a:srgbClr val="000000"/>
                        </a:solidFill>
                        <a:effectLst/>
                        <a:latin typeface="ＭＳ Ｐゴシック"/>
                      </a:endParaRPr>
                    </a:p>
                  </a:txBody>
                  <a:tcPr marL="36000" marR="36000" marT="36000" marB="36000" anchor="ctr"/>
                </a:tc>
                <a:tc gridSpan="3">
                  <a:txBody>
                    <a:bodyPr/>
                    <a:lstStyle/>
                    <a:p>
                      <a:pPr algn="ctr" fontAlgn="ctr"/>
                      <a:r>
                        <a:rPr lang="ja-JP" altLang="en-US" sz="1200" u="none" strike="noStrike" dirty="0">
                          <a:effectLst/>
                        </a:rPr>
                        <a:t>多様なサービス</a:t>
                      </a:r>
                      <a:endParaRPr lang="ja-JP" altLang="en-US" sz="1200" b="1"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hMerge="1">
                  <a:txBody>
                    <a:bodyPr/>
                    <a:lstStyle/>
                    <a:p>
                      <a:endParaRPr kumimoji="1" lang="ja-JP" altLang="en-US"/>
                    </a:p>
                  </a:txBody>
                  <a:tcPr/>
                </a:tc>
              </a:tr>
              <a:tr h="219811">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種別</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①　通所</a:t>
                      </a:r>
                      <a:r>
                        <a:rPr lang="ja-JP" altLang="en-US" sz="1200" u="none" strike="noStrike" dirty="0" smtClean="0">
                          <a:effectLst/>
                        </a:rPr>
                        <a:t>介護</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②</a:t>
                      </a:r>
                      <a:r>
                        <a:rPr lang="ja-JP" altLang="en-US" sz="1200" u="none" strike="noStrike" dirty="0">
                          <a:effectLst/>
                        </a:rPr>
                        <a:t>　通所型サービスＡ</a:t>
                      </a:r>
                      <a:br>
                        <a:rPr lang="ja-JP" altLang="en-US" sz="1200" u="none" strike="noStrike" dirty="0">
                          <a:effectLst/>
                        </a:rPr>
                      </a:br>
                      <a:r>
                        <a:rPr lang="ja-JP" altLang="en-US" sz="1000" u="none" strike="noStrike" dirty="0">
                          <a:effectLst/>
                        </a:rPr>
                        <a:t>（緩和した基準によるサービス）</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③</a:t>
                      </a:r>
                      <a:r>
                        <a:rPr lang="ja-JP" altLang="en-US" sz="1200" u="none" strike="noStrike" dirty="0">
                          <a:effectLst/>
                        </a:rPr>
                        <a:t>　通所型</a:t>
                      </a:r>
                      <a:r>
                        <a:rPr lang="ja-JP" altLang="en-US" sz="1200" u="none" strike="noStrike" dirty="0" smtClean="0">
                          <a:effectLst/>
                        </a:rPr>
                        <a:t>サービス</a:t>
                      </a:r>
                      <a:r>
                        <a:rPr lang="ja-JP" altLang="en-US" sz="1200" u="none" strike="noStrike" dirty="0">
                          <a:effectLst/>
                        </a:rPr>
                        <a:t>Ｂ</a:t>
                      </a:r>
                      <a:r>
                        <a:rPr lang="en-US" altLang="ja-JP" sz="1200" u="none" strike="noStrike" dirty="0">
                          <a:effectLst/>
                        </a:rPr>
                        <a:t/>
                      </a:r>
                      <a:br>
                        <a:rPr lang="en-US" altLang="ja-JP" sz="1200" u="none" strike="noStrike" dirty="0">
                          <a:effectLst/>
                        </a:rPr>
                      </a:br>
                      <a:r>
                        <a:rPr lang="ja-JP" altLang="en-US" sz="1000" u="none" strike="noStrike" dirty="0">
                          <a:effectLst/>
                        </a:rPr>
                        <a:t>（住民主体による支援）</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④　通所型サービスＣ</a:t>
                      </a:r>
                      <a:br>
                        <a:rPr lang="ja-JP" altLang="en-US" sz="1200" u="none" strike="noStrike" dirty="0">
                          <a:effectLst/>
                        </a:rPr>
                      </a:br>
                      <a:r>
                        <a:rPr lang="ja-JP" altLang="en-US" sz="1000" u="none" strike="noStrike" dirty="0">
                          <a:effectLst/>
                        </a:rPr>
                        <a:t>（短期集中予防サービス）</a:t>
                      </a:r>
                      <a:endParaRPr lang="ja-JP" altLang="en-US" sz="1050" b="1" i="0" u="none" strike="noStrike" dirty="0">
                        <a:solidFill>
                          <a:srgbClr val="000000"/>
                        </a:solidFill>
                        <a:effectLst/>
                        <a:latin typeface="ＭＳ Ｐゴシック"/>
                      </a:endParaRPr>
                    </a:p>
                  </a:txBody>
                  <a:tcPr marL="36000" marR="36000" marT="36000" marB="36000" anchor="ctr"/>
                </a:tc>
              </a:tr>
              <a:tr h="39675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内容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通所介護と同様</a:t>
                      </a:r>
                      <a:r>
                        <a:rPr lang="ja-JP" altLang="en-US" sz="1200" u="none" strike="noStrike" dirty="0" smtClean="0">
                          <a:effectLst/>
                        </a:rPr>
                        <a:t>のサービス</a:t>
                      </a:r>
                      <a:endParaRPr lang="en-US" altLang="ja-JP" sz="1200" u="none" strike="noStrike" dirty="0" smtClean="0">
                        <a:effectLst/>
                      </a:endParaRPr>
                    </a:p>
                    <a:p>
                      <a:pPr algn="l" fontAlgn="ctr"/>
                      <a:r>
                        <a:rPr lang="ja-JP" altLang="en-US" sz="1200" u="none" strike="noStrike" dirty="0" smtClean="0">
                          <a:effectLst/>
                        </a:rPr>
                        <a:t>生活機能の向上のための機能訓練</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ミニデイサービス</a:t>
                      </a:r>
                      <a:r>
                        <a:rPr lang="ja-JP" altLang="en-US" sz="1200" u="none" strike="noStrike" dirty="0">
                          <a:effectLst/>
                        </a:rPr>
                        <a:t>　　　</a:t>
                      </a:r>
                      <a:br>
                        <a:rPr lang="ja-JP" altLang="en-US" sz="1200" u="none" strike="noStrike" dirty="0">
                          <a:effectLst/>
                        </a:rPr>
                      </a:br>
                      <a:r>
                        <a:rPr lang="ja-JP" altLang="en-US" sz="1200" u="none" strike="noStrike" dirty="0" smtClean="0">
                          <a:effectLst/>
                        </a:rPr>
                        <a:t>運動</a:t>
                      </a:r>
                      <a:r>
                        <a:rPr lang="ja-JP" altLang="en-US" sz="1200" u="none" strike="noStrike" dirty="0">
                          <a:effectLst/>
                        </a:rPr>
                        <a:t>・</a:t>
                      </a:r>
                      <a:r>
                        <a:rPr lang="ja-JP" altLang="en-US" sz="1200" u="none" strike="noStrike" dirty="0" smtClean="0">
                          <a:effectLst/>
                        </a:rPr>
                        <a:t>レクリエーション</a:t>
                      </a:r>
                      <a:r>
                        <a:rPr lang="ja-JP" altLang="en-US" sz="1200" u="none" strike="noStrike" dirty="0">
                          <a:effectLst/>
                        </a:rPr>
                        <a:t>　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体操、運動等の活動など、自主的</a:t>
                      </a:r>
                      <a:r>
                        <a:rPr lang="ja-JP" altLang="en-US" sz="1200" u="none" strike="noStrike" dirty="0">
                          <a:effectLst/>
                        </a:rPr>
                        <a:t>な通いの</a:t>
                      </a:r>
                      <a:r>
                        <a:rPr lang="ja-JP" altLang="en-US" sz="1200" u="none" strike="noStrike" dirty="0" smtClean="0">
                          <a:effectLst/>
                        </a:rPr>
                        <a:t>場</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生活機能を</a:t>
                      </a:r>
                      <a:r>
                        <a:rPr lang="ja-JP" altLang="en-US" sz="1200" u="none" strike="noStrike" dirty="0">
                          <a:effectLst/>
                        </a:rPr>
                        <a:t>改善する</a:t>
                      </a:r>
                      <a:r>
                        <a:rPr lang="ja-JP" altLang="en-US" sz="1200" u="none" strike="noStrike" dirty="0" smtClean="0">
                          <a:effectLst/>
                        </a:rPr>
                        <a:t>ための運動器</a:t>
                      </a:r>
                      <a:r>
                        <a:rPr lang="ja-JP" altLang="en-US" sz="1200" u="none" strike="noStrike" dirty="0">
                          <a:effectLst/>
                        </a:rPr>
                        <a:t>の機能</a:t>
                      </a:r>
                      <a:r>
                        <a:rPr lang="ja-JP" altLang="en-US" sz="1200" u="none" strike="noStrike" dirty="0" smtClean="0">
                          <a:effectLst/>
                        </a:rPr>
                        <a:t>向上や栄養改善等のプログラム</a:t>
                      </a:r>
                      <a:endParaRPr lang="ja-JP" altLang="en-US" sz="1200" b="0" i="0" u="none" strike="noStrike" dirty="0">
                        <a:solidFill>
                          <a:srgbClr val="000000"/>
                        </a:solidFill>
                        <a:effectLst/>
                        <a:latin typeface="ＭＳ Ｐゴシック"/>
                      </a:endParaRPr>
                    </a:p>
                  </a:txBody>
                  <a:tcPr marL="36000" marR="36000" marT="36000" marB="36000" anchor="ctr"/>
                </a:tc>
              </a:tr>
              <a:tr h="1216277">
                <a:tc>
                  <a:txBody>
                    <a:bodyPr/>
                    <a:lstStyle/>
                    <a:p>
                      <a:pPr marL="0" indent="0" algn="ctr" fontAlgn="ctr"/>
                      <a:r>
                        <a:rPr lang="ja-JP" altLang="en-US" sz="1200" u="none" strike="noStrike" dirty="0" smtClean="0">
                          <a:effectLst/>
                        </a:rPr>
                        <a:t>対象者と</a:t>
                      </a:r>
                      <a:endParaRPr lang="en-US" altLang="ja-JP" sz="1200" u="none" strike="noStrike" dirty="0" smtClean="0">
                        <a:effectLst/>
                      </a:endParaRPr>
                    </a:p>
                    <a:p>
                      <a:pPr marL="0" indent="0" algn="ctr" fontAlgn="ctr"/>
                      <a:r>
                        <a:rPr lang="ja-JP" altLang="en-US" sz="1200" u="none" strike="noStrike" dirty="0" smtClean="0">
                          <a:effectLst/>
                        </a:rPr>
                        <a:t>サービス</a:t>
                      </a:r>
                      <a:r>
                        <a:rPr lang="ja-JP" altLang="en-US" sz="1200" u="none" strike="noStrike" dirty="0">
                          <a:effectLst/>
                        </a:rPr>
                        <a:t>提供の考え方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○既にサービスを利用</a:t>
                      </a:r>
                      <a:r>
                        <a:rPr lang="ja-JP" altLang="en-US" sz="1200" u="none" strike="noStrike" dirty="0" smtClean="0">
                          <a:effectLst/>
                        </a:rPr>
                        <a:t>しており、</a:t>
                      </a:r>
                      <a:r>
                        <a:rPr lang="ja-JP" altLang="en-US" sz="1200" u="none" strike="noStrike" dirty="0">
                          <a:effectLst/>
                        </a:rPr>
                        <a:t>サービスの利用の継続が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200" u="none" strike="noStrike" dirty="0" smtClean="0">
                          <a:effectLst/>
                        </a:rPr>
                        <a:t>○</a:t>
                      </a:r>
                      <a:r>
                        <a:rPr lang="ja-JP" altLang="en-US" sz="1200" u="none" strike="noStrike" dirty="0">
                          <a:effectLst/>
                        </a:rPr>
                        <a:t>「多様なサービス」の利用が</a:t>
                      </a:r>
                      <a:r>
                        <a:rPr lang="ja-JP" altLang="en-US" sz="1200" u="none" strike="noStrike" dirty="0" smtClean="0">
                          <a:effectLst/>
                        </a:rPr>
                        <a:t>難しいケース</a:t>
                      </a:r>
                      <a:endParaRPr lang="ja-JP" altLang="en-US" sz="1200" u="none" strike="noStrike" dirty="0">
                        <a:effectLst/>
                      </a:endParaRPr>
                    </a:p>
                    <a:p>
                      <a:pPr algn="l" fontAlgn="ctr"/>
                      <a:r>
                        <a:rPr lang="ja-JP" altLang="en-US" sz="1200" u="none" strike="noStrike" dirty="0" smtClean="0">
                          <a:effectLst/>
                        </a:rPr>
                        <a:t>○集中的</a:t>
                      </a:r>
                      <a:r>
                        <a:rPr lang="ja-JP" altLang="en-US" sz="1200" u="none" strike="noStrike" dirty="0">
                          <a:effectLst/>
                        </a:rPr>
                        <a:t>に生活機能の</a:t>
                      </a:r>
                      <a:r>
                        <a:rPr lang="ja-JP" altLang="en-US" sz="1200" u="none" strike="noStrike" dirty="0" smtClean="0">
                          <a:effectLst/>
                        </a:rPr>
                        <a:t>向上の</a:t>
                      </a:r>
                      <a:r>
                        <a:rPr lang="ja-JP" altLang="en-US" sz="1200" u="none" strike="noStrike" dirty="0">
                          <a:effectLst/>
                        </a:rPr>
                        <a:t>トレーニングを行うことで改善・維持が見込まれる</a:t>
                      </a:r>
                      <a:r>
                        <a:rPr lang="ja-JP" altLang="en-US" sz="1200" u="none" strike="noStrike" dirty="0" smtClean="0">
                          <a:effectLst/>
                        </a:rPr>
                        <a:t>ケース</a:t>
                      </a:r>
                      <a:endParaRPr lang="en-US" altLang="ja-JP" sz="1200" u="none" strike="noStrike" dirty="0" smtClean="0">
                        <a:effectLst/>
                      </a:endParaRPr>
                    </a:p>
                    <a:p>
                      <a:pPr algn="l" fontAlgn="ctr"/>
                      <a:r>
                        <a:rPr lang="en-US" altLang="ja-JP" sz="1000" u="none" strike="noStrike" dirty="0" smtClean="0">
                          <a:effectLst/>
                        </a:rPr>
                        <a:t>※</a:t>
                      </a:r>
                      <a:r>
                        <a:rPr lang="ja-JP" altLang="en-US" sz="1000" u="none" strike="noStrike" dirty="0" smtClean="0">
                          <a:effectLst/>
                        </a:rPr>
                        <a:t>状態等を踏まえながら、多様なサービスの利用を促進していくことが重要。</a:t>
                      </a:r>
                      <a:endParaRPr lang="ja-JP" altLang="en-US" sz="1200" b="0" i="0" u="none" strike="noStrike" dirty="0">
                        <a:solidFill>
                          <a:srgbClr val="000000"/>
                        </a:solidFill>
                        <a:effectLst/>
                        <a:latin typeface="ＭＳ Ｐゴシック"/>
                      </a:endParaRPr>
                    </a:p>
                  </a:txBody>
                  <a:tcPr marL="36000" marR="36000" marT="36000" marB="36000" anchor="ctr"/>
                </a:tc>
                <a:tc gridSpan="2">
                  <a:txBody>
                    <a:bodyPr/>
                    <a:lstStyle/>
                    <a:p>
                      <a:pPr algn="l" fontAlgn="ctr"/>
                      <a:r>
                        <a:rPr lang="ja-JP" altLang="en-US" sz="1200" u="none" strike="noStrike" dirty="0">
                          <a:effectLst/>
                        </a:rPr>
                        <a:t>○</a:t>
                      </a:r>
                      <a:r>
                        <a:rPr lang="ja-JP" altLang="en-US" sz="1200" u="none" strike="noStrike" dirty="0" smtClean="0">
                          <a:effectLst/>
                        </a:rPr>
                        <a:t>状態等</a:t>
                      </a:r>
                      <a:r>
                        <a:rPr lang="ja-JP" altLang="en-US" sz="1200" u="none" strike="noStrike" dirty="0">
                          <a:effectLst/>
                        </a:rPr>
                        <a:t>を踏まえながら、住民主体による支援</a:t>
                      </a:r>
                      <a:r>
                        <a:rPr lang="ja-JP" altLang="en-US" sz="1200" u="none" strike="noStrike" dirty="0" smtClean="0">
                          <a:effectLst/>
                        </a:rPr>
                        <a:t>等</a:t>
                      </a:r>
                      <a:endParaRPr lang="en-US" altLang="ja-JP" sz="1200" u="none" strike="noStrike" dirty="0" smtClean="0">
                        <a:effectLst/>
                      </a:endParaRPr>
                    </a:p>
                    <a:p>
                      <a:pPr algn="l" fontAlgn="ctr"/>
                      <a:r>
                        <a:rPr lang="ja-JP" altLang="en-US" sz="1200" u="none" strike="noStrike" dirty="0" smtClean="0">
                          <a:effectLst/>
                        </a:rPr>
                        <a:t>　　「</a:t>
                      </a:r>
                      <a:r>
                        <a:rPr lang="ja-JP" altLang="en-US" sz="1200" u="none" strike="noStrike" dirty="0">
                          <a:effectLst/>
                        </a:rPr>
                        <a:t>多様なサービス」の利用を</a:t>
                      </a:r>
                      <a:r>
                        <a:rPr lang="ja-JP" altLang="en-US" sz="1200" u="none" strike="noStrike" dirty="0" smtClean="0">
                          <a:effectLst/>
                        </a:rPr>
                        <a:t>促進</a:t>
                      </a:r>
                      <a:endParaRPr lang="ja-JP" altLang="en-US" sz="1200" b="0"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a:txBody>
                    <a:bodyPr/>
                    <a:lstStyle/>
                    <a:p>
                      <a:pPr algn="l" fontAlgn="ctr"/>
                      <a:r>
                        <a:rPr lang="ja-JP" altLang="en-US" sz="1200" u="none" strike="noStrike" dirty="0" smtClean="0">
                          <a:effectLst/>
                        </a:rPr>
                        <a:t>・</a:t>
                      </a:r>
                      <a:r>
                        <a:rPr lang="en-US" altLang="ja-JP" sz="1200" u="none" strike="noStrike" dirty="0">
                          <a:effectLst/>
                        </a:rPr>
                        <a:t>ADL</a:t>
                      </a:r>
                      <a:r>
                        <a:rPr lang="ja-JP" altLang="en-US" sz="1200" u="none" strike="noStrike" dirty="0">
                          <a:effectLst/>
                        </a:rPr>
                        <a:t>や</a:t>
                      </a:r>
                      <a:r>
                        <a:rPr lang="en-US" altLang="ja-JP" sz="1200" u="none" strike="noStrike" dirty="0">
                          <a:effectLst/>
                        </a:rPr>
                        <a:t>IADL</a:t>
                      </a:r>
                      <a:r>
                        <a:rPr lang="ja-JP" altLang="en-US" sz="1200" u="none" strike="noStrike" dirty="0">
                          <a:effectLst/>
                        </a:rPr>
                        <a:t>の改善に向けた支援が必要な</a:t>
                      </a:r>
                      <a:r>
                        <a:rPr lang="ja-JP" altLang="en-US" sz="1200" u="none" strike="noStrike" dirty="0" smtClean="0">
                          <a:effectLst/>
                        </a:rPr>
                        <a:t>ケース　等</a:t>
                      </a:r>
                      <a:r>
                        <a:rPr lang="ja-JP" altLang="en-US" sz="1200" u="none" strike="noStrike" dirty="0">
                          <a:effectLst/>
                        </a:rPr>
                        <a:t/>
                      </a:r>
                      <a:br>
                        <a:rPr lang="ja-JP" altLang="en-US" sz="1200" u="none" strike="noStrike" dirty="0">
                          <a:effectLst/>
                        </a:rPr>
                      </a:br>
                      <a:r>
                        <a:rPr lang="ja-JP" altLang="en-US" sz="1200" u="none" strike="noStrike" dirty="0">
                          <a:effectLst/>
                        </a:rPr>
                        <a:t/>
                      </a:r>
                      <a:br>
                        <a:rPr lang="ja-JP" altLang="en-US" sz="1200" u="none" strike="noStrike" dirty="0">
                          <a:effectLst/>
                        </a:rPr>
                      </a:br>
                      <a:r>
                        <a:rPr lang="en-US" altLang="ja-JP" sz="1200" u="none" strike="noStrike" dirty="0" smtClean="0">
                          <a:effectLst/>
                        </a:rPr>
                        <a:t>※3</a:t>
                      </a:r>
                      <a:r>
                        <a:rPr lang="ja-JP" altLang="en-US" sz="1200" u="none" strike="noStrike" dirty="0" smtClean="0">
                          <a:effectLst/>
                        </a:rPr>
                        <a:t>～</a:t>
                      </a:r>
                      <a:r>
                        <a:rPr lang="en-US" altLang="ja-JP" sz="1200" u="none" strike="noStrike" dirty="0">
                          <a:effectLst/>
                        </a:rPr>
                        <a:t>6</a:t>
                      </a:r>
                      <a:r>
                        <a:rPr lang="ja-JP" altLang="en-US" sz="1200" u="none" strike="noStrike" dirty="0" smtClean="0">
                          <a:effectLst/>
                        </a:rPr>
                        <a:t>ケ</a:t>
                      </a:r>
                      <a:r>
                        <a:rPr lang="ja-JP" altLang="en-US" sz="1200" u="none" strike="noStrike" dirty="0">
                          <a:effectLst/>
                        </a:rPr>
                        <a:t>月の短期間</a:t>
                      </a:r>
                      <a:r>
                        <a:rPr lang="ja-JP" altLang="en-US" sz="1200" u="none" strike="noStrike" dirty="0" smtClean="0">
                          <a:effectLst/>
                        </a:rPr>
                        <a:t>で実施</a:t>
                      </a:r>
                      <a:endParaRPr lang="ja-JP" altLang="en-US" sz="1200" b="0" i="0" u="none" strike="noStrike" dirty="0">
                        <a:solidFill>
                          <a:srgbClr val="000000"/>
                        </a:solidFill>
                        <a:effectLst/>
                        <a:latin typeface="ＭＳ Ｐゴシック"/>
                      </a:endParaRPr>
                    </a:p>
                  </a:txBody>
                  <a:tcPr marL="36000" marR="36000" marT="36000" marB="36000" anchor="ctr"/>
                </a:tc>
              </a:tr>
              <a:tr h="326645">
                <a:tc>
                  <a:txBody>
                    <a:bodyPr/>
                    <a:lstStyle/>
                    <a:p>
                      <a:pPr algn="ctr" fontAlgn="ctr"/>
                      <a:r>
                        <a:rPr lang="ja-JP" altLang="en-US" sz="1200" u="none" strike="noStrike" dirty="0" smtClean="0">
                          <a:effectLst/>
                        </a:rPr>
                        <a:t>実施</a:t>
                      </a:r>
                      <a:r>
                        <a:rPr lang="ja-JP" altLang="en-US" sz="1200" u="none" strike="noStrike" dirty="0">
                          <a:effectLst/>
                        </a:rPr>
                        <a:t>方法</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事業者指定</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a:t>
                      </a:r>
                      <a:r>
                        <a:rPr lang="ja-JP" altLang="en-US" sz="1200" u="none" strike="noStrike" dirty="0" smtClean="0">
                          <a:effectLst/>
                        </a:rPr>
                        <a:t>指定／委託</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補助（助成</a:t>
                      </a:r>
                      <a:r>
                        <a:rPr lang="ja-JP" altLang="en-US" sz="1200" u="none" strike="noStrike" dirty="0">
                          <a:effectLst/>
                        </a:rPr>
                        <a:t>）</a:t>
                      </a:r>
                      <a:endParaRPr lang="en-US" altLang="ja-JP" sz="1200" u="none" strike="noStrike" dirty="0" smtClean="0">
                        <a:effectLst/>
                      </a:endParaRPr>
                    </a:p>
                  </a:txBody>
                  <a:tcPr marL="36000" marR="36000" marT="36000" marB="36000" anchor="ctr"/>
                </a:tc>
                <a:tc>
                  <a:txBody>
                    <a:bodyPr/>
                    <a:lstStyle/>
                    <a:p>
                      <a:pPr algn="ctr" fontAlgn="ctr"/>
                      <a:r>
                        <a:rPr lang="ja-JP" altLang="en-US" sz="1200" u="none" strike="noStrike" dirty="0">
                          <a:effectLst/>
                        </a:rPr>
                        <a:t>直接</a:t>
                      </a:r>
                      <a:r>
                        <a:rPr lang="ja-JP" altLang="en-US" sz="1200" u="none" strike="noStrike" dirty="0" smtClean="0">
                          <a:effectLst/>
                        </a:rPr>
                        <a:t>実施／委託</a:t>
                      </a:r>
                      <a:endParaRPr lang="ja-JP" altLang="en-US" sz="1200" b="0" i="0" u="none" strike="noStrike" dirty="0">
                        <a:solidFill>
                          <a:srgbClr val="000000"/>
                        </a:solidFill>
                        <a:effectLst/>
                        <a:latin typeface="ＭＳ Ｐゴシック"/>
                      </a:endParaRPr>
                    </a:p>
                  </a:txBody>
                  <a:tcPr marL="36000" marR="36000" marT="36000" marB="36000" anchor="ctr"/>
                </a:tc>
              </a:tr>
              <a:tr h="432048">
                <a:tc>
                  <a:txBody>
                    <a:bodyPr/>
                    <a:lstStyle/>
                    <a:p>
                      <a:pPr algn="ctr" fontAlgn="ctr"/>
                      <a:r>
                        <a:rPr lang="ja-JP" altLang="en-US" sz="1200" u="none" strike="noStrike" dirty="0">
                          <a:effectLst/>
                        </a:rPr>
                        <a:t>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予防給付の</a:t>
                      </a:r>
                      <a:r>
                        <a:rPr lang="ja-JP" altLang="en-US" sz="1200" u="none" strike="noStrike" dirty="0" smtClean="0">
                          <a:effectLst/>
                        </a:rPr>
                        <a:t>基準を基本</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人員等を緩和した基準</a:t>
                      </a:r>
                      <a:endParaRPr lang="ja-JP" altLang="en-US" sz="1200" b="0" i="0" u="none" strike="noStrike" dirty="0" smtClean="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個人情報の保護等の</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a:rPr>
                        <a:t>最低限の基準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内容に応じた独自の基準</a:t>
                      </a:r>
                      <a:endParaRPr lang="ja-JP" altLang="en-US" sz="1200" b="0" i="0" u="none" strike="noStrike" dirty="0">
                        <a:solidFill>
                          <a:srgbClr val="000000"/>
                        </a:solidFill>
                        <a:effectLst/>
                        <a:latin typeface="ＭＳ Ｐゴシック"/>
                      </a:endParaRPr>
                    </a:p>
                  </a:txBody>
                  <a:tcPr marL="36000" marR="36000" marT="36000" marB="36000" anchor="ctr"/>
                </a:tc>
              </a:tr>
              <a:tr h="49309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提供者</a:t>
                      </a:r>
                      <a:r>
                        <a:rPr lang="ja-JP" altLang="en-US" sz="1050" u="none" strike="noStrike" dirty="0">
                          <a:effectLst/>
                        </a:rPr>
                        <a:t>（例）</a:t>
                      </a:r>
                      <a:endParaRPr lang="ja-JP" altLang="en-US" sz="105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通所介護事業者の従事者</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主に雇用労働者</a:t>
                      </a:r>
                      <a:endParaRPr lang="en-US" altLang="ja-JP" sz="1200" u="none" strike="noStrike"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＋ボランティア</a:t>
                      </a:r>
                      <a:endParaRPr kumimoji="1" lang="ja-JP" altLang="en-US" sz="1200" dirty="0">
                        <a:latin typeface="+mn-ea"/>
                        <a:ea typeface="+mn-ea"/>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ボランティア主体</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保健・医療の専門職</a:t>
                      </a:r>
                      <a:r>
                        <a:rPr lang="en-US" altLang="ja-JP" sz="1200" u="none" strike="noStrike" dirty="0" smtClean="0">
                          <a:effectLst/>
                        </a:rPr>
                        <a:t/>
                      </a:r>
                      <a:br>
                        <a:rPr lang="en-US" altLang="ja-JP" sz="1200" u="none" strike="noStrike" dirty="0" smtClean="0">
                          <a:effectLst/>
                        </a:rPr>
                      </a:br>
                      <a:r>
                        <a:rPr lang="ja-JP" altLang="en-US" sz="1200" u="none" strike="noStrike" dirty="0" smtClean="0">
                          <a:effectLst/>
                        </a:rPr>
                        <a:t>（市町村）</a:t>
                      </a:r>
                      <a:endParaRPr lang="ja-JP" altLang="en-US" sz="1200" b="0" i="0" u="none" strike="noStrike" dirty="0">
                        <a:solidFill>
                          <a:srgbClr val="000000"/>
                        </a:solidFill>
                        <a:effectLst/>
                        <a:latin typeface="ＭＳ Ｐゴシック"/>
                      </a:endParaRPr>
                    </a:p>
                  </a:txBody>
                  <a:tcPr marL="36000" marR="36000" marT="36000" marB="36000" anchor="ctr"/>
                </a:tc>
              </a:tr>
            </a:tbl>
          </a:graphicData>
        </a:graphic>
      </p:graphicFrame>
      <p:grpSp>
        <p:nvGrpSpPr>
          <p:cNvPr id="2" name="グループ化 10"/>
          <p:cNvGrpSpPr/>
          <p:nvPr/>
        </p:nvGrpSpPr>
        <p:grpSpPr>
          <a:xfrm>
            <a:off x="124702" y="188640"/>
            <a:ext cx="9633520" cy="1154111"/>
            <a:chOff x="124702" y="537558"/>
            <a:chExt cx="9633520" cy="1154111"/>
          </a:xfrm>
        </p:grpSpPr>
        <p:sp>
          <p:nvSpPr>
            <p:cNvPr id="4" name="テキスト ボックス 3"/>
            <p:cNvSpPr txBox="1"/>
            <p:nvPr/>
          </p:nvSpPr>
          <p:spPr>
            <a:xfrm>
              <a:off x="124702" y="537558"/>
              <a:ext cx="2975384" cy="553998"/>
            </a:xfrm>
            <a:prstGeom prst="rect">
              <a:avLst/>
            </a:prstGeom>
            <a:noFill/>
          </p:spPr>
          <p:txBody>
            <a:bodyPr wrap="square" rtlCol="0">
              <a:spAutoFit/>
            </a:bodyPr>
            <a:lstStyle/>
            <a:p>
              <a:r>
                <a:rPr kumimoji="1" lang="ja-JP" altLang="en-US" b="1" dirty="0" smtClean="0"/>
                <a:t>通所型サービス</a:t>
              </a:r>
              <a:endParaRPr lang="ja-JP" altLang="en-US" sz="1200" b="1" dirty="0">
                <a:latin typeface="+mn-ea"/>
              </a:endParaRPr>
            </a:p>
            <a:p>
              <a:endParaRPr kumimoji="1" lang="ja-JP" altLang="en-US" sz="1200" dirty="0"/>
            </a:p>
          </p:txBody>
        </p:sp>
        <p:sp>
          <p:nvSpPr>
            <p:cNvPr id="5" name="テキスト ボックス 4"/>
            <p:cNvSpPr txBox="1"/>
            <p:nvPr/>
          </p:nvSpPr>
          <p:spPr>
            <a:xfrm>
              <a:off x="2720752" y="620688"/>
              <a:ext cx="5760640" cy="261610"/>
            </a:xfrm>
            <a:prstGeom prst="rect">
              <a:avLst/>
            </a:prstGeom>
            <a:noFill/>
          </p:spPr>
          <p:txBody>
            <a:bodyPr wrap="square" rtlCol="0">
              <a:spAutoFit/>
            </a:bodyPr>
            <a:lstStyle/>
            <a:p>
              <a:r>
                <a:rPr kumimoji="1" lang="en-US" altLang="ja-JP" sz="1100" dirty="0" smtClean="0"/>
                <a:t>※</a:t>
              </a:r>
              <a:r>
                <a:rPr kumimoji="1" lang="ja-JP" altLang="en-US" sz="1100" dirty="0" smtClean="0"/>
                <a:t>　市町村はこの例を踏まえて</a:t>
              </a:r>
              <a:r>
                <a:rPr lang="ja-JP" altLang="en-US" sz="1100" dirty="0"/>
                <a:t>、</a:t>
              </a:r>
              <a:r>
                <a:rPr lang="ja-JP" altLang="en-US" sz="1100" dirty="0" smtClean="0"/>
                <a:t>地域</a:t>
              </a:r>
              <a:r>
                <a:rPr lang="ja-JP" altLang="en-US" sz="1100" dirty="0"/>
                <a:t>の</a:t>
              </a:r>
              <a:r>
                <a:rPr lang="ja-JP" altLang="en-US" sz="1100" dirty="0" smtClean="0"/>
                <a:t>実情に応じた、サービス内容を検討する。</a:t>
              </a:r>
              <a:endParaRPr kumimoji="1" lang="ja-JP" altLang="en-US" sz="1100" dirty="0"/>
            </a:p>
          </p:txBody>
        </p:sp>
        <p:sp>
          <p:nvSpPr>
            <p:cNvPr id="6" name="テキスト ボックス 5"/>
            <p:cNvSpPr txBox="1"/>
            <p:nvPr/>
          </p:nvSpPr>
          <p:spPr>
            <a:xfrm>
              <a:off x="124702" y="860672"/>
              <a:ext cx="9633520" cy="830997"/>
            </a:xfrm>
            <a:prstGeom prst="rect">
              <a:avLst/>
            </a:prstGeom>
            <a:noFill/>
            <a:ln>
              <a:solidFill>
                <a:schemeClr val="tx1"/>
              </a:solidFill>
            </a:ln>
          </p:spPr>
          <p:txBody>
            <a:bodyPr wrap="square" rtlCol="0" anchor="ctr">
              <a:spAutoFit/>
            </a:bodyPr>
            <a:lstStyle/>
            <a:p>
              <a:pPr marL="179388" indent="-179388"/>
              <a:r>
                <a:rPr lang="ja-JP" altLang="ja-JP" sz="1600" dirty="0"/>
                <a:t>○　通所型サービスは、現行</a:t>
              </a:r>
              <a:r>
                <a:rPr lang="ja-JP" altLang="ja-JP" sz="1600" dirty="0" smtClean="0"/>
                <a:t>の通所</a:t>
              </a:r>
              <a:r>
                <a:rPr lang="ja-JP" altLang="ja-JP" sz="1600" dirty="0"/>
                <a:t>介護に相当する</a:t>
              </a:r>
              <a:r>
                <a:rPr lang="ja-JP" altLang="ja-JP" sz="1600" dirty="0" smtClean="0"/>
                <a:t>ものと</a:t>
              </a:r>
              <a:r>
                <a:rPr lang="ja-JP" altLang="ja-JP" sz="1600" dirty="0"/>
                <a:t>、それ以外の多様なサービスからなる。</a:t>
              </a:r>
            </a:p>
            <a:p>
              <a:pPr marL="179388" indent="-179388"/>
              <a:r>
                <a:rPr lang="ja-JP" altLang="ja-JP" sz="1600" dirty="0"/>
                <a:t>○　</a:t>
              </a:r>
              <a:r>
                <a:rPr lang="ja-JP" altLang="en-US" sz="1600" dirty="0" smtClean="0"/>
                <a:t>多様なサービスについては、</a:t>
              </a:r>
              <a:r>
                <a:rPr lang="ja-JP" altLang="en-US" sz="1600" dirty="0"/>
                <a:t>雇用</a:t>
              </a:r>
              <a:r>
                <a:rPr lang="ja-JP" altLang="en-US" sz="1600" dirty="0" smtClean="0"/>
                <a:t>労働者が行う緩和</a:t>
              </a:r>
              <a:r>
                <a:rPr lang="ja-JP" altLang="en-US" sz="1600" dirty="0"/>
                <a:t>した基準によるサービスと、住民主体による支援</a:t>
              </a:r>
              <a:r>
                <a:rPr lang="ja-JP" altLang="en-US" sz="1600" dirty="0" smtClean="0"/>
                <a:t>、</a:t>
              </a:r>
              <a:r>
                <a:rPr lang="ja-JP" altLang="ja-JP" sz="1600" dirty="0"/>
                <a:t>保健・医療の専門</a:t>
              </a:r>
              <a:r>
                <a:rPr lang="ja-JP" altLang="ja-JP" sz="1600" dirty="0" smtClean="0"/>
                <a:t>職</a:t>
              </a:r>
              <a:r>
                <a:rPr lang="ja-JP" altLang="en-US" sz="1600" dirty="0" smtClean="0"/>
                <a:t>により短期</a:t>
              </a:r>
              <a:r>
                <a:rPr lang="ja-JP" altLang="en-US" sz="1600" dirty="0"/>
                <a:t>集中で行う</a:t>
              </a:r>
              <a:r>
                <a:rPr lang="ja-JP" altLang="en-US" sz="1600" dirty="0" smtClean="0"/>
                <a:t>サービスを想定</a:t>
              </a:r>
              <a:r>
                <a:rPr lang="ja-JP" altLang="ja-JP" sz="1600" dirty="0" smtClean="0"/>
                <a:t>。</a:t>
              </a:r>
              <a:endParaRPr lang="ja-JP" altLang="ja-JP" sz="1600" dirty="0"/>
            </a:p>
          </p:txBody>
        </p:sp>
      </p:grpSp>
      <p:sp>
        <p:nvSpPr>
          <p:cNvPr id="7" name="テキスト ボックス 6"/>
          <p:cNvSpPr txBox="1"/>
          <p:nvPr/>
        </p:nvSpPr>
        <p:spPr>
          <a:xfrm>
            <a:off x="97953" y="5459309"/>
            <a:ext cx="3892194" cy="369332"/>
          </a:xfrm>
          <a:prstGeom prst="rect">
            <a:avLst/>
          </a:prstGeom>
          <a:noFill/>
        </p:spPr>
        <p:txBody>
          <a:bodyPr wrap="square" rtlCol="0">
            <a:spAutoFit/>
          </a:bodyPr>
          <a:lstStyle/>
          <a:p>
            <a:r>
              <a:rPr lang="ja-JP" altLang="en-US" dirty="0" smtClean="0"/>
              <a:t>③その他の</a:t>
            </a:r>
            <a:r>
              <a:rPr kumimoji="1" lang="ja-JP" altLang="en-US" dirty="0" smtClean="0"/>
              <a:t>生活支援サービス</a:t>
            </a:r>
            <a:endParaRPr kumimoji="1" lang="ja-JP" altLang="en-US" dirty="0"/>
          </a:p>
        </p:txBody>
      </p:sp>
      <p:sp>
        <p:nvSpPr>
          <p:cNvPr id="8" name="テキスト ボックス 7"/>
          <p:cNvSpPr txBox="1"/>
          <p:nvPr/>
        </p:nvSpPr>
        <p:spPr>
          <a:xfrm>
            <a:off x="124702" y="5827374"/>
            <a:ext cx="9633520" cy="954107"/>
          </a:xfrm>
          <a:prstGeom prst="rect">
            <a:avLst/>
          </a:prstGeom>
          <a:noFill/>
          <a:ln>
            <a:solidFill>
              <a:schemeClr val="tx1"/>
            </a:solidFill>
          </a:ln>
        </p:spPr>
        <p:txBody>
          <a:bodyPr wrap="square" rtlCol="0" anchor="ctr">
            <a:spAutoFit/>
          </a:bodyPr>
          <a:lstStyle/>
          <a:p>
            <a:pPr marL="179388" indent="-179388" algn="dist"/>
            <a:r>
              <a:rPr lang="ja-JP" altLang="en-US" sz="1400" dirty="0" smtClean="0"/>
              <a:t>○　その他の生活支援サービスは、①</a:t>
            </a:r>
            <a:r>
              <a:rPr lang="ja-JP" altLang="ja-JP" sz="1400" dirty="0" smtClean="0"/>
              <a:t>栄養</a:t>
            </a:r>
            <a:r>
              <a:rPr lang="ja-JP" altLang="ja-JP" sz="1400" dirty="0"/>
              <a:t>改善を目的とした配食</a:t>
            </a:r>
            <a:r>
              <a:rPr lang="ja-JP" altLang="ja-JP" sz="1400" dirty="0" smtClean="0"/>
              <a:t>や</a:t>
            </a:r>
            <a:r>
              <a:rPr lang="ja-JP" altLang="en-US" sz="1400" dirty="0" smtClean="0"/>
              <a:t>、②</a:t>
            </a:r>
            <a:r>
              <a:rPr lang="ja-JP" altLang="ja-JP" sz="1400" dirty="0" smtClean="0"/>
              <a:t>住民ボランティア</a:t>
            </a:r>
            <a:r>
              <a:rPr lang="ja-JP" altLang="en-US" sz="1400" dirty="0"/>
              <a:t>等</a:t>
            </a:r>
            <a:r>
              <a:rPr lang="ja-JP" altLang="ja-JP" sz="1400" dirty="0" smtClean="0"/>
              <a:t>が行う見守り</a:t>
            </a:r>
            <a:r>
              <a:rPr lang="ja-JP" altLang="en-US" sz="1400" dirty="0" smtClean="0"/>
              <a:t>、③</a:t>
            </a:r>
            <a:r>
              <a:rPr lang="ja-JP" altLang="ja-JP" sz="1400" dirty="0" smtClean="0"/>
              <a:t>訪問型</a:t>
            </a:r>
            <a:r>
              <a:rPr lang="ja-JP" altLang="ja-JP" sz="1400" dirty="0"/>
              <a:t>サービス</a:t>
            </a:r>
            <a:r>
              <a:rPr lang="ja-JP" altLang="ja-JP" sz="1400" dirty="0" smtClean="0"/>
              <a:t>、</a:t>
            </a:r>
            <a:endParaRPr lang="en-US" altLang="ja-JP" sz="1400" dirty="0" smtClean="0"/>
          </a:p>
          <a:p>
            <a:pPr marL="179388" indent="-179388"/>
            <a:r>
              <a:rPr lang="ja-JP" altLang="en-US" sz="1400" dirty="0" smtClean="0"/>
              <a:t>　</a:t>
            </a:r>
            <a:r>
              <a:rPr lang="ja-JP" altLang="ja-JP" sz="1400" dirty="0" smtClean="0"/>
              <a:t>通所型</a:t>
            </a:r>
            <a:r>
              <a:rPr lang="ja-JP" altLang="ja-JP" sz="1400" dirty="0"/>
              <a:t>サービスに</a:t>
            </a:r>
            <a:r>
              <a:rPr lang="ja-JP" altLang="ja-JP" sz="1400" dirty="0" smtClean="0"/>
              <a:t>準じる</a:t>
            </a:r>
            <a:r>
              <a:rPr lang="ja-JP" altLang="ja-JP" sz="1400" dirty="0"/>
              <a:t>自立支援に資する</a:t>
            </a:r>
            <a:r>
              <a:rPr lang="ja-JP" altLang="ja-JP" sz="1400" dirty="0" smtClean="0"/>
              <a:t>生活支援（</a:t>
            </a:r>
            <a:r>
              <a:rPr lang="ja-JP" altLang="ja-JP" sz="1400" dirty="0"/>
              <a:t>訪問型</a:t>
            </a:r>
            <a:r>
              <a:rPr lang="ja-JP" altLang="ja-JP" sz="1400" dirty="0" smtClean="0"/>
              <a:t>サービス</a:t>
            </a:r>
            <a:r>
              <a:rPr lang="ja-JP" altLang="en-US" sz="1400" dirty="0"/>
              <a:t>・</a:t>
            </a:r>
            <a:r>
              <a:rPr lang="ja-JP" altLang="ja-JP" sz="1400" dirty="0" smtClean="0"/>
              <a:t>通所型</a:t>
            </a:r>
            <a:r>
              <a:rPr lang="ja-JP" altLang="ja-JP" sz="1400" dirty="0"/>
              <a:t>サービスの一体的提供等</a:t>
            </a:r>
            <a:r>
              <a:rPr lang="ja-JP" altLang="ja-JP" sz="1400" dirty="0" smtClean="0"/>
              <a:t>）</a:t>
            </a:r>
            <a:r>
              <a:rPr lang="ja-JP" altLang="en-US" sz="1400" dirty="0" smtClean="0"/>
              <a:t>からなる。</a:t>
            </a:r>
            <a:endParaRPr lang="en-US" altLang="ja-JP" sz="1400" dirty="0" smtClean="0"/>
          </a:p>
          <a:p>
            <a:pPr marL="179388" indent="-179388" algn="dist"/>
            <a:r>
              <a:rPr lang="ja-JP" altLang="en-US" sz="1400" dirty="0" smtClean="0"/>
              <a:t>　</a:t>
            </a:r>
            <a:r>
              <a:rPr lang="en-US" altLang="ja-JP" sz="1400" dirty="0" smtClean="0"/>
              <a:t>※</a:t>
            </a:r>
            <a:r>
              <a:rPr lang="ja-JP" altLang="en-US" sz="1400" dirty="0" smtClean="0"/>
              <a:t>　サービスが多様化し、指定や補助など様々な方法により総合事業を実施することが可能となるが、従来一般会計で行って</a:t>
            </a:r>
            <a:endParaRPr lang="en-US" altLang="ja-JP" sz="1400" dirty="0" smtClean="0"/>
          </a:p>
          <a:p>
            <a:pPr marL="179388" indent="-179388"/>
            <a:r>
              <a:rPr lang="ja-JP" altLang="en-US" sz="1400" dirty="0" smtClean="0"/>
              <a:t>　　 いた事業（三位一体改革において一般財源化された事業）を総合事業に振り替えるようなことは想定されていない。</a:t>
            </a:r>
            <a:endParaRPr lang="ja-JP" altLang="ja-JP" sz="1400" dirty="0"/>
          </a:p>
        </p:txBody>
      </p:sp>
      <p:sp>
        <p:nvSpPr>
          <p:cNvPr id="10" name="角丸四角形 9"/>
          <p:cNvSpPr/>
          <p:nvPr/>
        </p:nvSpPr>
        <p:spPr bwMode="auto">
          <a:xfrm>
            <a:off x="920552" y="1844824"/>
            <a:ext cx="3456384" cy="3600400"/>
          </a:xfrm>
          <a:prstGeom prst="roundRect">
            <a:avLst>
              <a:gd name="adj" fmla="val 7307"/>
            </a:avLst>
          </a:prstGeom>
          <a:noFill/>
          <a:ln w="38100" cmpd="sng">
            <a:solidFill>
              <a:srgbClr val="002060"/>
            </a:solidFill>
            <a:prstDash val="sysDot"/>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rtlCol="0" anchor="ctr"/>
          <a:lstStyle/>
          <a:p>
            <a:pPr algn="ctr" fontAlgn="base">
              <a:spcBef>
                <a:spcPct val="0"/>
              </a:spcBef>
              <a:spcAft>
                <a:spcPct val="0"/>
              </a:spcAft>
            </a:pPr>
            <a:endParaRPr kumimoji="1" lang="ja-JP" altLang="en-US" sz="1600" dirty="0" smtClean="0">
              <a:solidFill>
                <a:prstClr val="black"/>
              </a:solidFill>
              <a:latin typeface="Arial" pitchFamily="34" charset="0"/>
            </a:endParaRPr>
          </a:p>
        </p:txBody>
      </p:sp>
      <p:sp>
        <p:nvSpPr>
          <p:cNvPr id="12" name="角丸四角形 11"/>
          <p:cNvSpPr/>
          <p:nvPr/>
        </p:nvSpPr>
        <p:spPr bwMode="auto">
          <a:xfrm>
            <a:off x="7833320" y="1844824"/>
            <a:ext cx="1944216" cy="3600400"/>
          </a:xfrm>
          <a:prstGeom prst="roundRect">
            <a:avLst>
              <a:gd name="adj" fmla="val 7307"/>
            </a:avLst>
          </a:prstGeom>
          <a:noFill/>
          <a:ln w="38100" cmpd="sng">
            <a:solidFill>
              <a:srgbClr val="002060"/>
            </a:solidFill>
            <a:prstDash val="sysDot"/>
            <a:round/>
            <a:headEnd type="none" w="sm" len="sm"/>
            <a:tailEnd type="stealth" w="med" len="med"/>
          </a:ln>
          <a:extLst>
            <a:ext uri="{909E8E84-426E-40DD-AFC4-6F175D3DCCD1}">
              <a14:hiddenFill xmlns="" xmlns:a14="http://schemas.microsoft.com/office/drawing/2010/main">
                <a:noFill/>
              </a14:hiddenFill>
            </a:ext>
          </a:extLst>
        </p:spPr>
        <p:txBody>
          <a:bodyPr lIns="91430" tIns="45716" rIns="91430" bIns="45716" rtlCol="0" anchor="ctr"/>
          <a:lstStyle/>
          <a:p>
            <a:pPr algn="ctr" fontAlgn="base">
              <a:spcBef>
                <a:spcPct val="0"/>
              </a:spcBef>
              <a:spcAft>
                <a:spcPct val="0"/>
              </a:spcAft>
            </a:pPr>
            <a:endParaRPr kumimoji="1" lang="ja-JP" altLang="en-US" sz="1600" dirty="0" smtClean="0">
              <a:solidFill>
                <a:prstClr val="black"/>
              </a:solidFill>
              <a:latin typeface="Arial" pitchFamily="34" charset="0"/>
            </a:endParaRPr>
          </a:p>
        </p:txBody>
      </p:sp>
    </p:spTree>
    <p:extLst>
      <p:ext uri="{BB962C8B-B14F-4D97-AF65-F5344CB8AC3E}">
        <p14:creationId xmlns="" xmlns:p14="http://schemas.microsoft.com/office/powerpoint/2010/main" val="523933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88640"/>
            <a:ext cx="8915400" cy="504056"/>
          </a:xfrm>
        </p:spPr>
        <p:txBody>
          <a:bodyPr>
            <a:noAutofit/>
          </a:bodyPr>
          <a:lstStyle/>
          <a:p>
            <a:pPr algn="r"/>
            <a:r>
              <a:rPr lang="en-US" altLang="ja-JP" sz="2000" dirty="0" smtClean="0">
                <a:latin typeface="HG丸ｺﾞｼｯｸM-PRO" pitchFamily="50" charset="-128"/>
                <a:ea typeface="HG丸ｺﾞｼｯｸM-PRO" pitchFamily="50" charset="-128"/>
              </a:rPr>
              <a:t/>
            </a:r>
            <a:br>
              <a:rPr lang="en-US" altLang="ja-JP" sz="2000" dirty="0" smtClean="0">
                <a:latin typeface="HG丸ｺﾞｼｯｸM-PRO" pitchFamily="50" charset="-128"/>
                <a:ea typeface="HG丸ｺﾞｼｯｸM-PRO" pitchFamily="50" charset="-128"/>
              </a:rPr>
            </a:br>
            <a:r>
              <a:rPr lang="ja-JP" altLang="en-US" sz="2000" dirty="0" smtClean="0">
                <a:latin typeface="HG丸ｺﾞｼｯｸM-PRO" pitchFamily="50" charset="-128"/>
                <a:ea typeface="HG丸ｺﾞｼｯｸM-PRO" pitchFamily="50" charset="-128"/>
              </a:rPr>
              <a:t>具体的な介護予防ケアマネジメント</a:t>
            </a:r>
            <a:r>
              <a:rPr lang="en-US" altLang="ja-JP" sz="2000" dirty="0" smtClean="0">
                <a:latin typeface="HG丸ｺﾞｼｯｸM-PRO" pitchFamily="50" charset="-128"/>
                <a:ea typeface="HG丸ｺﾞｼｯｸM-PRO" pitchFamily="50" charset="-128"/>
              </a:rPr>
              <a:t>(</a:t>
            </a:r>
            <a:r>
              <a:rPr lang="ja-JP" altLang="en-US" sz="2000" dirty="0" smtClean="0">
                <a:latin typeface="HG丸ｺﾞｼｯｸM-PRO" pitchFamily="50" charset="-128"/>
                <a:ea typeface="HG丸ｺﾞｼｯｸM-PRO" pitchFamily="50" charset="-128"/>
              </a:rPr>
              <a:t>アセスメント、ケアプラン等</a:t>
            </a:r>
            <a:r>
              <a:rPr lang="en-US" altLang="ja-JP" sz="2000" dirty="0" smtClean="0">
                <a:latin typeface="HG丸ｺﾞｼｯｸM-PRO" pitchFamily="50" charset="-128"/>
                <a:ea typeface="HG丸ｺﾞｼｯｸM-PRO" pitchFamily="50" charset="-128"/>
              </a:rPr>
              <a:t>)</a:t>
            </a:r>
            <a:r>
              <a:rPr lang="ja-JP" altLang="en-US" sz="2000" dirty="0" smtClean="0">
                <a:latin typeface="HG丸ｺﾞｼｯｸM-PRO" pitchFamily="50" charset="-128"/>
                <a:ea typeface="HG丸ｺﾞｼｯｸM-PRO" pitchFamily="50" charset="-128"/>
              </a:rPr>
              <a:t>の考え方</a:t>
            </a:r>
            <a:r>
              <a:rPr lang="en-US" altLang="ja-JP" sz="2000" dirty="0" smtClean="0">
                <a:latin typeface="HG丸ｺﾞｼｯｸM-PRO" pitchFamily="50" charset="-128"/>
                <a:ea typeface="HG丸ｺﾞｼｯｸM-PRO" pitchFamily="50" charset="-128"/>
              </a:rPr>
              <a:t/>
            </a:r>
            <a:br>
              <a:rPr lang="en-US" altLang="ja-JP" sz="2000" dirty="0" smtClean="0">
                <a:latin typeface="HG丸ｺﾞｼｯｸM-PRO" pitchFamily="50" charset="-128"/>
                <a:ea typeface="HG丸ｺﾞｼｯｸM-PRO" pitchFamily="50" charset="-128"/>
              </a:rPr>
            </a:br>
            <a:r>
              <a:rPr lang="en-US" altLang="ja-JP" sz="2000" dirty="0" smtClean="0"/>
              <a:t> </a:t>
            </a:r>
            <a:r>
              <a:rPr lang="ja-JP" altLang="en-US" sz="2000" dirty="0" smtClean="0"/>
              <a:t/>
            </a:r>
            <a:br>
              <a:rPr lang="ja-JP" altLang="en-US" sz="2000" dirty="0" smtClean="0"/>
            </a:br>
            <a:endParaRPr kumimoji="1" lang="ja-JP" altLang="en-US" sz="2000" dirty="0">
              <a:latin typeface="HG丸ｺﾞｼｯｸM-PRO" pitchFamily="50" charset="-128"/>
              <a:ea typeface="HG丸ｺﾞｼｯｸM-PRO" pitchFamily="50" charset="-128"/>
            </a:endParaRPr>
          </a:p>
        </p:txBody>
      </p:sp>
      <p:graphicFrame>
        <p:nvGraphicFramePr>
          <p:cNvPr id="5" name="コンテンツ プレースホルダ 4"/>
          <p:cNvGraphicFramePr>
            <a:graphicFrameLocks noGrp="1"/>
          </p:cNvGraphicFramePr>
          <p:nvPr>
            <p:ph idx="1"/>
          </p:nvPr>
        </p:nvGraphicFramePr>
        <p:xfrm>
          <a:off x="488504" y="764704"/>
          <a:ext cx="8915400" cy="5913120"/>
        </p:xfrm>
        <a:graphic>
          <a:graphicData uri="http://schemas.openxmlformats.org/drawingml/2006/table">
            <a:tbl>
              <a:tblPr firstRow="1" bandRow="1">
                <a:tableStyleId>{616DA210-FB5B-4158-B5E0-FEB733F419BA}</a:tableStyleId>
              </a:tblPr>
              <a:tblGrid>
                <a:gridCol w="3521596"/>
                <a:gridCol w="5393804"/>
              </a:tblGrid>
              <a:tr h="293370">
                <a:tc gridSpan="2">
                  <a:txBody>
                    <a:bodyPr/>
                    <a:lstStyle/>
                    <a:p>
                      <a:r>
                        <a:rPr kumimoji="1" lang="ja-JP" altLang="en-US" sz="1600" dirty="0" smtClean="0"/>
                        <a:t>① 原則的な介護予防ケアマネジメントのプロセス      </a:t>
                      </a:r>
                      <a:r>
                        <a:rPr kumimoji="1" lang="en-US" altLang="ja-JP" sz="1600" dirty="0" smtClean="0"/>
                        <a:t>(</a:t>
                      </a:r>
                      <a:r>
                        <a:rPr kumimoji="1" lang="ja-JP" altLang="en-US" sz="1600" dirty="0" smtClean="0"/>
                        <a:t>ケアマネジメント</a:t>
                      </a:r>
                      <a:r>
                        <a:rPr kumimoji="1" lang="en-US" altLang="ja-JP" sz="1600" dirty="0" smtClean="0"/>
                        <a:t>A)</a:t>
                      </a:r>
                      <a:endParaRPr kumimoji="1" lang="ja-JP" altLang="en-US" sz="1600" dirty="0"/>
                    </a:p>
                  </a:txBody>
                  <a:tcPr/>
                </a:tc>
                <a:tc hMerge="1">
                  <a:txBody>
                    <a:bodyPr/>
                    <a:lstStyle/>
                    <a:p>
                      <a:endParaRPr kumimoji="1" lang="ja-JP" altLang="en-US"/>
                    </a:p>
                  </a:txBody>
                  <a:tcPr/>
                </a:tc>
              </a:tr>
              <a:tr h="1573530">
                <a:tc>
                  <a:txBody>
                    <a:bodyPr/>
                    <a:lstStyle/>
                    <a:p>
                      <a:r>
                        <a:rPr kumimoji="1" lang="ja-JP" altLang="en-US" sz="1600" dirty="0" smtClean="0"/>
                        <a:t>介護予防・生活支援サービス事業所の指定を受けた事業所のサービスを利用する場合等</a:t>
                      </a:r>
                      <a:endParaRPr kumimoji="1" lang="ja-JP" altLang="en-US" sz="1600" dirty="0"/>
                    </a:p>
                  </a:txBody>
                  <a:tcPr/>
                </a:tc>
                <a:tc>
                  <a:txBody>
                    <a:bodyPr/>
                    <a:lstStyle/>
                    <a:p>
                      <a:r>
                        <a:rPr kumimoji="1" lang="ja-JP" altLang="en-US" sz="1600" dirty="0" smtClean="0"/>
                        <a:t>アセスメント</a:t>
                      </a:r>
                      <a:endParaRPr kumimoji="1" lang="en-US" altLang="ja-JP" sz="1600" dirty="0" smtClean="0"/>
                    </a:p>
                    <a:p>
                      <a:r>
                        <a:rPr kumimoji="1" lang="ja-JP" altLang="en-US" sz="1600" dirty="0" smtClean="0"/>
                        <a:t>→ケアプラン原案作成</a:t>
                      </a:r>
                      <a:endParaRPr kumimoji="1" lang="en-US" altLang="ja-JP" sz="1600" dirty="0" smtClean="0"/>
                    </a:p>
                    <a:p>
                      <a:r>
                        <a:rPr kumimoji="1" lang="ja-JP" altLang="en-US" sz="1600" dirty="0" smtClean="0"/>
                        <a:t>→サービス担当者会議</a:t>
                      </a:r>
                      <a:endParaRPr kumimoji="1" lang="en-US" altLang="ja-JP" sz="1600" dirty="0" smtClean="0"/>
                    </a:p>
                    <a:p>
                      <a:r>
                        <a:rPr kumimoji="1" lang="ja-JP" altLang="en-US" sz="1600" dirty="0" smtClean="0"/>
                        <a:t>→利用者への説明・同意</a:t>
                      </a:r>
                      <a:endParaRPr kumimoji="1" lang="en-US" altLang="ja-JP" sz="1600" dirty="0" smtClean="0"/>
                    </a:p>
                    <a:p>
                      <a:r>
                        <a:rPr kumimoji="1" lang="ja-JP" altLang="en-US" sz="1600" dirty="0" smtClean="0"/>
                        <a:t>→ケアプランの確定・交付</a:t>
                      </a:r>
                      <a:r>
                        <a:rPr kumimoji="1" lang="en-US" altLang="ja-JP" sz="1600" dirty="0" smtClean="0"/>
                        <a:t>(</a:t>
                      </a:r>
                      <a:r>
                        <a:rPr kumimoji="1" lang="ja-JP" altLang="en-US" sz="1600" dirty="0" smtClean="0"/>
                        <a:t>利用者・サービス提供者へ</a:t>
                      </a:r>
                      <a:r>
                        <a:rPr kumimoji="1" lang="en-US" altLang="ja-JP" sz="1600" dirty="0" smtClean="0"/>
                        <a:t>)</a:t>
                      </a:r>
                    </a:p>
                    <a:p>
                      <a:r>
                        <a:rPr kumimoji="1" lang="ja-JP" altLang="en-US" sz="1600" dirty="0" smtClean="0"/>
                        <a:t>→サービス利用開始</a:t>
                      </a:r>
                      <a:endParaRPr kumimoji="1" lang="en-US" altLang="ja-JP" sz="1600" dirty="0" smtClean="0"/>
                    </a:p>
                    <a:p>
                      <a:r>
                        <a:rPr kumimoji="1" lang="ja-JP" altLang="en-US" sz="1600" dirty="0" smtClean="0"/>
                        <a:t>→モニタリング</a:t>
                      </a:r>
                      <a:r>
                        <a:rPr kumimoji="1" lang="en-US" altLang="ja-JP" sz="1600" dirty="0" smtClean="0"/>
                        <a:t>(</a:t>
                      </a:r>
                      <a:r>
                        <a:rPr kumimoji="1" lang="ja-JP" altLang="en-US" sz="1600" dirty="0" smtClean="0"/>
                        <a:t>給付管理</a:t>
                      </a:r>
                      <a:r>
                        <a:rPr kumimoji="1" lang="en-US" altLang="ja-JP" sz="1600" dirty="0" smtClean="0"/>
                        <a:t>)</a:t>
                      </a:r>
                      <a:r>
                        <a:rPr kumimoji="1" lang="ja-JP" altLang="en-US" sz="1600" dirty="0" smtClean="0"/>
                        <a:t>                      </a:t>
                      </a:r>
                      <a:endParaRPr kumimoji="1" lang="en-US" altLang="ja-JP" sz="1600" dirty="0" smtClean="0"/>
                    </a:p>
                  </a:txBody>
                  <a:tcPr/>
                </a:tc>
              </a:tr>
              <a:tr h="293370">
                <a:tc gridSpan="2">
                  <a:txBody>
                    <a:bodyPr/>
                    <a:lstStyle/>
                    <a:p>
                      <a:pPr marL="0" algn="l" defTabSz="914400" rtl="0" eaLnBrk="1" latinLnBrk="0" hangingPunct="1"/>
                      <a:r>
                        <a:rPr kumimoji="1" lang="ja-JP" altLang="en-US" sz="1600" b="1" kern="1200" dirty="0" smtClean="0">
                          <a:solidFill>
                            <a:schemeClr val="tx1"/>
                          </a:solidFill>
                          <a:latin typeface="+mn-lt"/>
                          <a:ea typeface="+mn-ea"/>
                          <a:cs typeface="+mn-cs"/>
                        </a:rPr>
                        <a:t>②簡略化した介護予防ケアマネジメントのプロセス     </a:t>
                      </a:r>
                      <a:r>
                        <a:rPr kumimoji="1" lang="en-US" altLang="ja-JP" sz="1600" b="1" kern="1200" dirty="0" smtClean="0">
                          <a:solidFill>
                            <a:schemeClr val="tx1"/>
                          </a:solidFill>
                          <a:latin typeface="+mn-lt"/>
                          <a:ea typeface="+mn-ea"/>
                          <a:cs typeface="+mn-cs"/>
                        </a:rPr>
                        <a:t>(</a:t>
                      </a:r>
                      <a:r>
                        <a:rPr kumimoji="1" lang="ja-JP" altLang="en-US" sz="1600" b="1" kern="1200" dirty="0" smtClean="0">
                          <a:solidFill>
                            <a:schemeClr val="tx1"/>
                          </a:solidFill>
                          <a:latin typeface="+mn-lt"/>
                          <a:ea typeface="+mn-ea"/>
                          <a:cs typeface="+mn-cs"/>
                        </a:rPr>
                        <a:t>ケアマネジメント</a:t>
                      </a:r>
                      <a:r>
                        <a:rPr kumimoji="1" lang="en-US" altLang="ja-JP" sz="1600" b="1" kern="1200" dirty="0" smtClean="0">
                          <a:solidFill>
                            <a:schemeClr val="tx1"/>
                          </a:solidFill>
                          <a:latin typeface="+mn-lt"/>
                          <a:ea typeface="+mn-ea"/>
                          <a:cs typeface="+mn-cs"/>
                        </a:rPr>
                        <a:t>B)</a:t>
                      </a:r>
                      <a:endParaRPr kumimoji="1" lang="ja-JP" altLang="en-US" sz="1600" b="1" kern="1200" dirty="0" smtClean="0">
                        <a:solidFill>
                          <a:schemeClr val="tx1"/>
                        </a:solidFill>
                        <a:latin typeface="+mn-lt"/>
                        <a:ea typeface="+mn-ea"/>
                        <a:cs typeface="+mn-cs"/>
                      </a:endParaRPr>
                    </a:p>
                  </a:txBody>
                  <a:tcPr/>
                </a:tc>
                <a:tc hMerge="1">
                  <a:txBody>
                    <a:bodyPr/>
                    <a:lstStyle/>
                    <a:p>
                      <a:endParaRPr kumimoji="1" lang="ja-JP" altLang="en-US"/>
                    </a:p>
                  </a:txBody>
                  <a:tcPr/>
                </a:tc>
              </a:tr>
              <a:tr h="1360170">
                <a:tc>
                  <a:txBody>
                    <a:bodyPr/>
                    <a:lstStyle/>
                    <a:p>
                      <a:r>
                        <a:rPr kumimoji="1" lang="ja-JP" altLang="en-US" sz="1600" dirty="0" smtClean="0"/>
                        <a:t>①または③以外のケースで、ケアマネジメントの過程で判断した場合</a:t>
                      </a:r>
                      <a:r>
                        <a:rPr kumimoji="1" lang="en-US" altLang="ja-JP" sz="1600" dirty="0" smtClean="0"/>
                        <a:t>(</a:t>
                      </a:r>
                      <a:r>
                        <a:rPr kumimoji="1" lang="ja-JP" altLang="en-US" sz="1600" dirty="0" smtClean="0"/>
                        <a:t>指定事業所以外の多様なサービスを利用する場合等</a:t>
                      </a:r>
                      <a:r>
                        <a:rPr kumimoji="1" lang="en-US" altLang="ja-JP" sz="1600" dirty="0" smtClean="0"/>
                        <a:t>)</a:t>
                      </a:r>
                      <a:endParaRPr kumimoji="1" lang="ja-JP" altLang="en-US" sz="1600" dirty="0"/>
                    </a:p>
                  </a:txBody>
                  <a:tcPr/>
                </a:tc>
                <a:tc>
                  <a:txBody>
                    <a:bodyPr/>
                    <a:lstStyle/>
                    <a:p>
                      <a:r>
                        <a:rPr kumimoji="1" lang="ja-JP" altLang="en-US" sz="1600" dirty="0" smtClean="0"/>
                        <a:t>アセスメント</a:t>
                      </a:r>
                      <a:endParaRPr kumimoji="1" lang="en-US" altLang="ja-JP" sz="1600" dirty="0" smtClean="0"/>
                    </a:p>
                    <a:p>
                      <a:r>
                        <a:rPr kumimoji="1" lang="ja-JP" altLang="en-US" sz="1600" dirty="0" smtClean="0"/>
                        <a:t>→ケアプラン原案作成</a:t>
                      </a:r>
                      <a:endParaRPr kumimoji="1" lang="en-US" altLang="ja-JP" sz="1600" dirty="0" smtClean="0"/>
                    </a:p>
                    <a:p>
                      <a:r>
                        <a:rPr kumimoji="1" lang="en-US" altLang="ja-JP" sz="1600" dirty="0" smtClean="0"/>
                        <a:t>(</a:t>
                      </a:r>
                      <a:r>
                        <a:rPr kumimoji="1" lang="ja-JP" altLang="en-US" sz="1600" dirty="0" smtClean="0"/>
                        <a:t>→サービス担当者会議</a:t>
                      </a:r>
                      <a:r>
                        <a:rPr kumimoji="1" lang="en-US" altLang="ja-JP" sz="1600" dirty="0" smtClean="0"/>
                        <a:t>)</a:t>
                      </a:r>
                      <a:r>
                        <a:rPr kumimoji="1" lang="ja-JP" altLang="en-US" sz="1600" dirty="0" smtClean="0"/>
                        <a:t> </a:t>
                      </a:r>
                      <a:r>
                        <a:rPr lang="en-US" altLang="ja-JP" sz="1400" dirty="0" smtClean="0"/>
                        <a:t>※</a:t>
                      </a:r>
                      <a:r>
                        <a:rPr lang="ja-JP" altLang="en-US" sz="1400" dirty="0" smtClean="0"/>
                        <a:t>必要に応じて実施</a:t>
                      </a:r>
                      <a:endParaRPr kumimoji="1" lang="en-US" altLang="ja-JP" sz="1400" dirty="0" smtClean="0"/>
                    </a:p>
                    <a:p>
                      <a:r>
                        <a:rPr kumimoji="1" lang="ja-JP" altLang="en-US" sz="1600" dirty="0" smtClean="0"/>
                        <a:t>→利用者への説明・同意</a:t>
                      </a:r>
                      <a:endParaRPr kumimoji="1" lang="en-US" altLang="ja-JP" sz="1600" dirty="0" smtClean="0"/>
                    </a:p>
                    <a:p>
                      <a:r>
                        <a:rPr kumimoji="1" lang="ja-JP" altLang="en-US" sz="1600" dirty="0" smtClean="0"/>
                        <a:t>→ケアプランの確定・交付</a:t>
                      </a:r>
                      <a:r>
                        <a:rPr kumimoji="1" lang="en-US" altLang="ja-JP" sz="1600" dirty="0" smtClean="0"/>
                        <a:t>(</a:t>
                      </a:r>
                      <a:r>
                        <a:rPr kumimoji="1" lang="ja-JP" altLang="en-US" sz="1600" dirty="0" smtClean="0"/>
                        <a:t>利用者・サービス提供者へ</a:t>
                      </a:r>
                      <a:endParaRPr kumimoji="1" lang="en-US" altLang="ja-JP" sz="1600" dirty="0" smtClean="0"/>
                    </a:p>
                    <a:p>
                      <a:r>
                        <a:rPr kumimoji="1" lang="ja-JP" altLang="en-US" sz="1600" dirty="0" smtClean="0"/>
                        <a:t>→サービス利用開始</a:t>
                      </a:r>
                      <a:endParaRPr kumimoji="1" lang="en-US" altLang="ja-JP" sz="1400" dirty="0" smtClean="0"/>
                    </a:p>
                    <a:p>
                      <a:r>
                        <a:rPr kumimoji="1" lang="ja-JP" altLang="en-US" sz="1600" dirty="0" smtClean="0"/>
                        <a:t>→モニタリング</a:t>
                      </a:r>
                      <a:r>
                        <a:rPr kumimoji="1" lang="en-US" altLang="ja-JP" sz="1600" dirty="0" smtClean="0"/>
                        <a:t>(</a:t>
                      </a:r>
                      <a:r>
                        <a:rPr kumimoji="1" lang="ja-JP" altLang="en-US" sz="1600" dirty="0" smtClean="0"/>
                        <a:t>適宜</a:t>
                      </a:r>
                      <a:r>
                        <a:rPr kumimoji="1" lang="en-US" altLang="ja-JP" sz="1600" dirty="0" smtClean="0"/>
                        <a:t>)</a:t>
                      </a:r>
                    </a:p>
                  </a:txBody>
                  <a:tcPr/>
                </a:tc>
              </a:tr>
              <a:tr h="293370">
                <a:tc gridSpan="2">
                  <a:txBody>
                    <a:bodyPr/>
                    <a:lstStyle/>
                    <a:p>
                      <a:pPr marL="0" algn="l" defTabSz="914400" rtl="0" eaLnBrk="1" latinLnBrk="0" hangingPunct="1"/>
                      <a:r>
                        <a:rPr kumimoji="1" lang="ja-JP" altLang="en-US" sz="1600" b="1" kern="1200" dirty="0" smtClean="0">
                          <a:solidFill>
                            <a:schemeClr val="tx1"/>
                          </a:solidFill>
                          <a:latin typeface="+mn-lt"/>
                          <a:ea typeface="+mn-ea"/>
                          <a:cs typeface="+mn-cs"/>
                        </a:rPr>
                        <a:t>③初回のみの介護予防ケアマネジメントのプロセス     </a:t>
                      </a:r>
                      <a:r>
                        <a:rPr kumimoji="1" lang="en-US" altLang="ja-JP" sz="1600" b="1" kern="1200" dirty="0" smtClean="0">
                          <a:solidFill>
                            <a:schemeClr val="tx1"/>
                          </a:solidFill>
                          <a:latin typeface="+mn-lt"/>
                          <a:ea typeface="+mn-ea"/>
                          <a:cs typeface="+mn-cs"/>
                        </a:rPr>
                        <a:t>(</a:t>
                      </a:r>
                      <a:r>
                        <a:rPr kumimoji="1" lang="ja-JP" altLang="en-US" sz="1600" b="1" kern="1200" dirty="0" smtClean="0">
                          <a:solidFill>
                            <a:schemeClr val="tx1"/>
                          </a:solidFill>
                          <a:latin typeface="+mn-lt"/>
                          <a:ea typeface="+mn-ea"/>
                          <a:cs typeface="+mn-cs"/>
                        </a:rPr>
                        <a:t>ケアマネジメント</a:t>
                      </a:r>
                      <a:r>
                        <a:rPr kumimoji="1" lang="en-US" altLang="ja-JP" sz="1600" b="1" kern="1200" dirty="0" smtClean="0">
                          <a:solidFill>
                            <a:schemeClr val="tx1"/>
                          </a:solidFill>
                          <a:latin typeface="+mn-lt"/>
                          <a:ea typeface="+mn-ea"/>
                          <a:cs typeface="+mn-cs"/>
                        </a:rPr>
                        <a:t>C)</a:t>
                      </a:r>
                      <a:endParaRPr kumimoji="1" lang="ja-JP" altLang="en-US" sz="1600" b="1" kern="1200" dirty="0" smtClean="0">
                        <a:solidFill>
                          <a:schemeClr val="tx1"/>
                        </a:solidFill>
                        <a:latin typeface="+mn-lt"/>
                        <a:ea typeface="+mn-ea"/>
                        <a:cs typeface="+mn-cs"/>
                      </a:endParaRPr>
                    </a:p>
                  </a:txBody>
                  <a:tcPr/>
                </a:tc>
                <a:tc hMerge="1">
                  <a:txBody>
                    <a:bodyPr/>
                    <a:lstStyle/>
                    <a:p>
                      <a:endParaRPr kumimoji="1" lang="ja-JP" altLang="en-US"/>
                    </a:p>
                  </a:txBody>
                  <a:tcPr/>
                </a:tc>
              </a:tr>
              <a:tr h="1226747">
                <a:tc>
                  <a:txBody>
                    <a:bodyPr/>
                    <a:lstStyle/>
                    <a:p>
                      <a:r>
                        <a:rPr kumimoji="1" lang="ja-JP" altLang="en-US" sz="1600" dirty="0" smtClean="0"/>
                        <a:t>ケアマネジメントの結果、補助や助成のサービス利用やその他の生活支援サービスの利用につなげる場合</a:t>
                      </a:r>
                      <a:endParaRPr kumimoji="1" lang="en-US" altLang="ja-JP" sz="1600" dirty="0" smtClean="0"/>
                    </a:p>
                    <a:p>
                      <a:r>
                        <a:rPr kumimoji="1" lang="en-US" altLang="ja-JP" sz="1600" dirty="0" smtClean="0"/>
                        <a:t>(※</a:t>
                      </a:r>
                      <a:r>
                        <a:rPr kumimoji="1" lang="ja-JP" altLang="en-US" sz="1600" dirty="0" smtClean="0"/>
                        <a:t>必要に応じ、その後の状況把握を実施</a:t>
                      </a:r>
                      <a:r>
                        <a:rPr kumimoji="1" lang="en-US" altLang="ja-JP" sz="1600" dirty="0" smtClean="0"/>
                        <a:t>)</a:t>
                      </a:r>
                      <a:endParaRPr kumimoji="1" lang="ja-JP" altLang="en-US" sz="1600" dirty="0"/>
                    </a:p>
                  </a:txBody>
                  <a:tcPr/>
                </a:tc>
                <a:tc>
                  <a:txBody>
                    <a:bodyPr/>
                    <a:lstStyle/>
                    <a:p>
                      <a:r>
                        <a:rPr kumimoji="1" lang="ja-JP" altLang="en-US" sz="1600" dirty="0" smtClean="0"/>
                        <a:t>アセスメント</a:t>
                      </a:r>
                      <a:endParaRPr kumimoji="1" lang="en-US" altLang="ja-JP" sz="1600" dirty="0" smtClean="0"/>
                    </a:p>
                    <a:p>
                      <a:r>
                        <a:rPr kumimoji="1" lang="ja-JP" altLang="en-US" sz="1600" dirty="0" smtClean="0"/>
                        <a:t>→ケアマネジメント結果案作成</a:t>
                      </a:r>
                      <a:endParaRPr kumimoji="1" lang="en-US" altLang="ja-JP" sz="1600" dirty="0" smtClean="0"/>
                    </a:p>
                    <a:p>
                      <a:r>
                        <a:rPr kumimoji="1" lang="ja-JP" altLang="en-US" sz="1600" dirty="0" smtClean="0"/>
                        <a:t>→利用者への説明・同意</a:t>
                      </a:r>
                      <a:endParaRPr kumimoji="1" lang="en-US" altLang="ja-JP" sz="1600" dirty="0" smtClean="0"/>
                    </a:p>
                    <a:p>
                      <a:r>
                        <a:rPr kumimoji="1" lang="ja-JP" altLang="en-US" sz="1600" dirty="0" smtClean="0"/>
                        <a:t>→利用するサービス提供者等への説明・送付</a:t>
                      </a:r>
                      <a:endParaRPr kumimoji="1" lang="en-US" altLang="ja-JP" sz="1600" dirty="0" smtClean="0"/>
                    </a:p>
                    <a:p>
                      <a:r>
                        <a:rPr kumimoji="1" lang="ja-JP" altLang="en-US" sz="1600" dirty="0" smtClean="0"/>
                        <a:t>→サービス利用開始</a:t>
                      </a:r>
                      <a:endParaRPr kumimoji="1" lang="en-US" altLang="ja-JP" sz="1600" dirty="0" smtClean="0"/>
                    </a:p>
                  </a:txBody>
                  <a:tcPr/>
                </a:tc>
              </a:tr>
            </a:tbl>
          </a:graphicData>
        </a:graphic>
      </p:graphicFrame>
    </p:spTree>
  </p:cSld>
  <p:clrMapOvr>
    <a:masterClrMapping/>
  </p:clrMapOvr>
</p:sld>
</file>

<file path=ppt/theme/theme1.xml><?xml version="1.0" encoding="utf-8"?>
<a:theme xmlns:a="http://schemas.openxmlformats.org/drawingml/2006/main" name="Office テーマ">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A0FEA4"/>
        </a:solidFill>
        <a:ln w="38100" cmpd="sng">
          <a:noFill/>
          <a:prstDash val="sysDot"/>
          <a:round/>
          <a:headEnd type="none" w="sm" len="sm"/>
          <a:tailEnd type="stealth" w="med" len="med"/>
        </a:ln>
        <a:extLst>
          <a:ext uri="{909E8E84-426E-40DD-AFC4-6F175D3DCCD1}">
            <a14:hiddenFill xmlns:r="http://schemas.openxmlformats.org/officeDocument/2006/relationships" xmlns:p="http://schemas.openxmlformats.org/presentationml/2006/main" xmlns="" xmlns:a14="http://schemas.microsoft.com/office/drawing/2010/main">
              <a:noFill/>
            </a14:hiddenFill>
          </a:ext>
        </a:extLst>
      </a:spPr>
      <a:bodyPr lIns="91430" tIns="45716" rIns="91430" bIns="45716" rtlCol="0" anchor="ctr"/>
      <a:lstStyle>
        <a:defPPr algn="ctr" fontAlgn="base">
          <a:spcBef>
            <a:spcPct val="0"/>
          </a:spcBef>
          <a:spcAft>
            <a:spcPct val="0"/>
          </a:spcAft>
          <a:defRPr kumimoji="1" sz="1600" dirty="0" smtClean="0">
            <a:solidFill>
              <a:prstClr val="black"/>
            </a:solidFill>
            <a:latin typeface="Arial" pitchFamily="34" charset="0"/>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FF9319DB289CAD4D85A08C64DF8A92B4" ma:contentTypeVersion="11" ma:contentTypeDescription="" ma:contentTypeScope="" ma:versionID="2dfa969cec087208b7abf0c31238b047">
  <xsd:schema xmlns:xsd="http://www.w3.org/2001/XMLSchema" xmlns:p="http://schemas.microsoft.com/office/2006/metadata/properties" xmlns:ns2="8B97BE19-CDDD-400E-817A-CFDD13F7EC12" xmlns:ns3="3b0cccfe-2904-4e8a-91e3-91f37c87f738" targetNamespace="http://schemas.microsoft.com/office/2006/metadata/properties" ma:root="true" ma:fieldsID="ac7b893e2db003268b67ae2b5d3c838c" ns2:_="" ns3:_="">
    <xsd:import namespace="8B97BE19-CDDD-400E-817A-CFDD13F7EC12"/>
    <xsd:import namespace="3b0cccfe-2904-4e8a-91e3-91f37c87f73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3b0cccfe-2904-4e8a-91e3-91f37c87f73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AF431C2-DB61-47F9-85A2-825C1128642D}">
  <ds:schemaRefs>
    <ds:schemaRef ds:uri="http://purl.org/dc/dcmitype/"/>
    <ds:schemaRef ds:uri="http://www.w3.org/XML/1998/namespace"/>
    <ds:schemaRef ds:uri="8B97BE19-CDDD-400E-817A-CFDD13F7EC12"/>
    <ds:schemaRef ds:uri="http://purl.org/dc/elements/1.1/"/>
    <ds:schemaRef ds:uri="http://schemas.microsoft.com/office/2006/documentManagement/types"/>
    <ds:schemaRef ds:uri="http://schemas.openxmlformats.org/package/2006/metadata/core-properties"/>
    <ds:schemaRef ds:uri="3b0cccfe-2904-4e8a-91e3-91f37c87f73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9C79C97-185B-4CA5-ADEE-D5827CC7CF24}">
  <ds:schemaRefs>
    <ds:schemaRef ds:uri="http://schemas.microsoft.com/sharepoint/v3/contenttype/forms"/>
  </ds:schemaRefs>
</ds:datastoreItem>
</file>

<file path=customXml/itemProps3.xml><?xml version="1.0" encoding="utf-8"?>
<ds:datastoreItem xmlns:ds="http://schemas.openxmlformats.org/officeDocument/2006/customXml" ds:itemID="{CE5053C7-6CBD-41E1-9880-662857DF23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3b0cccfe-2904-4e8a-91e3-91f37c87f73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28329</TotalTime>
  <Words>2883</Words>
  <Application>Microsoft Office PowerPoint</Application>
  <PresentationFormat>A4 210 x 297 mm</PresentationFormat>
  <Paragraphs>600</Paragraphs>
  <Slides>30</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30</vt:i4>
      </vt:variant>
    </vt:vector>
  </HeadingPairs>
  <TitlesOfParts>
    <vt:vector size="33" baseType="lpstr">
      <vt:lpstr>Office テーマ</vt:lpstr>
      <vt:lpstr>ワークシート</vt:lpstr>
      <vt:lpstr>文書</vt:lpstr>
      <vt:lpstr>八女市介護予防・日常生活支援 総合事業説明会</vt:lpstr>
      <vt:lpstr>スライド 2</vt:lpstr>
      <vt:lpstr>○新総合事業への移行について</vt:lpstr>
      <vt:lpstr>スライド 4</vt:lpstr>
      <vt:lpstr>新たな総合事業によるサービス利用の流れ</vt:lpstr>
      <vt:lpstr>スライド 6</vt:lpstr>
      <vt:lpstr>サービスの類型</vt:lpstr>
      <vt:lpstr>スライド 8</vt:lpstr>
      <vt:lpstr> 具体的な介護予防ケアマネジメント(アセスメント、ケアプラン等)の考え方   </vt:lpstr>
      <vt:lpstr>八女市における総合事業の移行時期について</vt:lpstr>
      <vt:lpstr>スライド 11</vt:lpstr>
      <vt:lpstr>スライド 12</vt:lpstr>
      <vt:lpstr>サービスの併用について</vt:lpstr>
      <vt:lpstr>スライド 14</vt:lpstr>
      <vt:lpstr>スライド 15</vt:lpstr>
      <vt:lpstr>スライド 16</vt:lpstr>
      <vt:lpstr>スライド 17</vt:lpstr>
      <vt:lpstr>スライド 18</vt:lpstr>
      <vt:lpstr>ケアマネジメント 区分支給限度額について</vt:lpstr>
      <vt:lpstr>請求事務</vt:lpstr>
      <vt:lpstr> ケアマネジメント初回加算の取扱い </vt:lpstr>
      <vt:lpstr>スライド 22</vt:lpstr>
      <vt:lpstr> 総合事業のみなし指定の有効期間 </vt:lpstr>
      <vt:lpstr>○算定構造・サービスコード表    　　　⇒   国が規定 　※八女市規定のサービスコード表は八女市ホームページ掲載予定 ○利用者負担・1単位単価　　　　　 　 ⇒　現行の予防給付と同様 ○被保険者の保険者市町村の設定するサービスコードを使用する（住所地特 　例者を除く）</vt:lpstr>
      <vt:lpstr>総合事業第1号事業支給費の請求について</vt:lpstr>
      <vt:lpstr> 事業所指定に関する申請書類の提出先について </vt:lpstr>
      <vt:lpstr> 総合事業移行に伴う定款等の変更 </vt:lpstr>
      <vt:lpstr>総合事業の指定及び運営等に関する基準について</vt:lpstr>
      <vt:lpstr>変更届について</vt:lpstr>
      <vt:lpstr>新総合事業の契約書・重要事項説明書変更点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大谷 健司(ootani-kenji)</dc:creator>
  <cp:lastModifiedBy>PC150108：白鳥　隆之（企画振興部秘書広報課秘書広報係）</cp:lastModifiedBy>
  <cp:revision>2294</cp:revision>
  <cp:lastPrinted>2013-11-18T06:25:21Z</cp:lastPrinted>
  <dcterms:created xsi:type="dcterms:W3CDTF">2010-07-08T02:17:26Z</dcterms:created>
  <dcterms:modified xsi:type="dcterms:W3CDTF">2017-11-06T02:14:42Z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0x0101002DA299AC048A4B8EA9C1D19079C1A32200FF9319DB289CAD4D85A08C64DF8A92B4</vt:lpwstr>
  </property>
</Properties>
</file>